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B3C1B-450B-4803-A01C-5E8BC6850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3BFB87-45D4-483A-BEF9-9F6E61566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E8E693-7CE5-4946-89C5-E648BA32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B84936-4B96-4095-80FC-770BE844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14EF27-20DA-4E9B-914E-A31B88D6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46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3639C-7FFB-47F5-BCC2-F9DE7935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BA44DD-D62A-4F88-95B7-0066505F7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3B3E59-6E68-4E83-8064-8CF0A8B3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27B7B8-08F8-453A-A8F0-41ED9D93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963F1-6E38-4395-B9F6-D056B149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4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C666CCB-7B4D-474C-9ED3-9F31A1147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BC5C93-752E-4D73-AC46-3DE4431D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2555F9-7C12-4868-8B97-E66C43C0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3F77D6-8FA3-41CC-8000-DE572728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A4D08B-D863-4F0E-A38C-6F6867EF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82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ADC68-ED29-475D-A726-C86D9479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3679E-3ABC-4925-8B04-73C0870A8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17364-92DC-4CAC-BAD5-9CEE69B7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87B8D5-38A1-4434-933B-26B002F3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B1F029-71E3-4631-ABAF-3ABED84F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57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B0B22-CF85-4C67-90D2-E6789B0D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8BA5B-AF4C-4452-B101-A38AF956A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D9956F-75E7-4EAD-A6BF-37A316E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F48302-186F-4A5C-9206-C99E689E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15BBBC-BB4D-4779-8DFC-26D92F1E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44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80FC9-ABF9-4B17-8FA3-AE6468EC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B7218-51F3-4ADA-8ECE-FC9CD337F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8CF8E9-6E80-4F0F-B45A-76AF19DB5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0C27CA-5562-4D71-AEDE-075F2834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265726-D0BC-4C24-8121-FF47DC83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83ECBF-2FC9-49FD-9132-FB674D61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22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F01F8-13BD-41E5-8DCF-7B715A0D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00D20F-3A82-4EEA-8B25-9C30D7647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E60BD8-DA3C-4613-92FB-80B27BA8F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5D6489-92C1-41D4-A697-DDC49558F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51A979-2E7F-4DF8-936B-B696BF110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9EB7C3-8E12-4C97-96FE-5A7F1686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FE2A4ED-BDF5-42C9-8994-B3828A16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6DA003-A694-441E-9FAF-9C73A338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65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FEC8C-5E54-4FD3-A338-90CCA369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6B76B1-1514-40F3-8AFF-707DD934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E9C727-301B-4BDA-98D0-F3CCB5E2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197649-0428-46C0-B966-394E4E85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84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AFFD7E-58AF-42DA-B1BF-5F266634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BFF08B-D3BB-4F57-8534-FEA3C2F8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F35338-BC78-4AF3-8AAF-194AEE5D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17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EA2B0-3EE9-42FD-B484-17837D51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D8B48B-1D1F-4EFA-8A4A-BB09423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AAC2AC-011C-43D4-BC0C-AFCEF9A31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E7D695-CE5D-43E2-90B6-83A50511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D1CE8F-14CE-42A4-86FF-0D16B070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ACF24C-3AFB-4B90-904B-AB9F85E5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76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E779D-2D16-4541-9293-3F0FF6DC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B349BC-5005-4859-BBCE-FEA49E62C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3F9952-A11A-4D63-A024-CEDA50FD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CD7E01-165D-4FE1-AB5C-BFDA5F4C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87565-5787-418D-921F-1EC16B95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26BBAE-8D2A-4560-8221-1309516E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8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C364A4A-AEB9-429B-BE45-AB66356C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77EE53-7288-4035-AF9A-0366414C3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FD5A9F-DE5C-4045-9911-E9B478BC8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ECB6-2F1A-41CC-B5E4-0E8818A709FB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BDE6F1-A43E-4DD6-A8BC-ED046854E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519F11-A331-44F6-8ADF-284407A1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17A1-939C-45DD-BC80-E73D0E70F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69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C97FD-7787-4B9E-B2C9-619BA7BD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E950EE0-DB90-4376-BA96-DDA287E9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</a:t>
            </a:r>
            <a:r>
              <a:rPr lang="cs-CZ" sz="2000" b="1" dirty="0"/>
              <a:t>Stáž Francie, </a:t>
            </a:r>
            <a:r>
              <a:rPr lang="cs-CZ" sz="2000" b="1" dirty="0" err="1"/>
              <a:t>Montpellier</a:t>
            </a:r>
            <a:endParaRPr lang="cs-CZ" sz="2000" b="1" dirty="0"/>
          </a:p>
          <a:p>
            <a:pPr marL="0" indent="0">
              <a:buNone/>
            </a:pPr>
            <a:r>
              <a:rPr lang="cs-CZ" dirty="0"/>
              <a:t>                     </a:t>
            </a:r>
            <a:r>
              <a:rPr lang="cs-CZ" sz="2000" dirty="0"/>
              <a:t>26.3 – 30.3.2022</a:t>
            </a:r>
          </a:p>
          <a:p>
            <a:pPr marL="0" indent="0">
              <a:buNone/>
            </a:pPr>
            <a:r>
              <a:rPr lang="cs-CZ" dirty="0"/>
              <a:t>                     </a:t>
            </a:r>
            <a:r>
              <a:rPr lang="cs-CZ" sz="2000" dirty="0"/>
              <a:t>Mateřská škola, Praha 11, Vejvanovského 1610</a:t>
            </a:r>
          </a:p>
          <a:p>
            <a:pPr marL="0" indent="0">
              <a:buNone/>
            </a:pPr>
            <a:r>
              <a:rPr lang="cs-CZ" sz="2000" dirty="0"/>
              <a:t>                             Stážistky: Jiřina Matějková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</a:t>
            </a:r>
            <a:r>
              <a:rPr lang="cs-CZ" sz="2000"/>
              <a:t>Lenka Pospíšilová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2807ADC-9676-4A05-85AA-B4A710301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4663"/>
            <a:ext cx="5356307" cy="8570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B559A43-178C-4482-B4F5-93AACF04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1" y="3761932"/>
            <a:ext cx="4200024" cy="28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1C9D4-FAEF-41F3-BAC3-E74A0B84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INFORMACE O FRANCOUZSKÉM ŠKOLNÍM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0257FE-5211-4C70-9A9E-7BA1EDFF3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/>
              <a:t>vstup do vzdělávacího systému od 3 let věku</a:t>
            </a:r>
          </a:p>
          <a:p>
            <a:r>
              <a:rPr lang="cs-CZ" sz="2000" dirty="0"/>
              <a:t>3 stupně povinného vzdělávání</a:t>
            </a:r>
          </a:p>
          <a:p>
            <a:r>
              <a:rPr lang="cs-CZ" sz="2000" dirty="0"/>
              <a:t>vzdělávací programy jsou regulovány francouzským Ministerstvem pro národní vzdělávání</a:t>
            </a:r>
          </a:p>
          <a:p>
            <a:r>
              <a:rPr lang="cs-CZ" sz="2000" dirty="0"/>
              <a:t>velký počet dětí s OMJ-jsou integrovány do francouzského školství</a:t>
            </a:r>
          </a:p>
          <a:p>
            <a:r>
              <a:rPr lang="cs-CZ" sz="2000" dirty="0"/>
              <a:t>učitelé na základní škole učí vždy komplexně všechny předměty</a:t>
            </a:r>
          </a:p>
          <a:p>
            <a:r>
              <a:rPr lang="cs-CZ" sz="2000" dirty="0"/>
              <a:t>pedagog si školu, kde působí, nevybírá, je mu přidělena</a:t>
            </a:r>
          </a:p>
          <a:p>
            <a:r>
              <a:rPr lang="cs-CZ" sz="2000" b="1" dirty="0"/>
              <a:t>PŘEDŠKOLNÍ VZDĚLÁVÁNÍ</a:t>
            </a:r>
          </a:p>
          <a:p>
            <a:r>
              <a:rPr lang="cs-CZ" sz="2000" dirty="0"/>
              <a:t>povinná předškolní docházka od 3let/zavedená školskou reformou v r.2019/</a:t>
            </a:r>
          </a:p>
          <a:p>
            <a:r>
              <a:rPr lang="cs-CZ" sz="2000" dirty="0"/>
              <a:t>ve třídě 1 učitel na celý den a asistent/popř. osobní asistent/</a:t>
            </a:r>
          </a:p>
          <a:p>
            <a:r>
              <a:rPr lang="cs-CZ" sz="2000" dirty="0"/>
              <a:t>učitelé v </a:t>
            </a:r>
            <a:r>
              <a:rPr lang="cs-CZ" sz="2000" dirty="0" err="1"/>
              <a:t>mš</a:t>
            </a:r>
            <a:r>
              <a:rPr lang="cs-CZ" sz="2000" dirty="0"/>
              <a:t> mají stejnou kvalifikaci jako učitelé v základní škole</a:t>
            </a:r>
          </a:p>
          <a:p>
            <a:r>
              <a:rPr lang="cs-CZ" sz="2000" dirty="0"/>
              <a:t>nejmladší děti se věnují socializaci, učí se barvy, geometrické tvary, čísla</a:t>
            </a:r>
          </a:p>
          <a:p>
            <a:r>
              <a:rPr lang="cs-CZ" sz="2000" dirty="0"/>
              <a:t>starší děti se učí psát, číst a počítat</a:t>
            </a:r>
          </a:p>
          <a:p>
            <a:r>
              <a:rPr lang="cs-CZ" sz="2000" dirty="0"/>
              <a:t>nemají svačiny ani pitný režim, dle zájmu rodičů je zajištěn oběd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477272-7435-4A80-9F70-800AE27C6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1" y="172279"/>
            <a:ext cx="3095625" cy="219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8BBCF-A0FD-4E5A-A3A6-2DA4DB78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365126"/>
            <a:ext cx="10664687" cy="575778"/>
          </a:xfrm>
        </p:spPr>
        <p:txBody>
          <a:bodyPr>
            <a:normAutofit/>
          </a:bodyPr>
          <a:lstStyle/>
          <a:p>
            <a:r>
              <a:rPr lang="cs-CZ" sz="2400" b="1" dirty="0"/>
              <a:t>ÉCOLE MATERNELLE JEAN COCTEAU MONTPELLIER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643BE-7C66-48B0-8BA5-1E159D0C4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7" y="940904"/>
            <a:ext cx="10889974" cy="5917096"/>
          </a:xfrm>
        </p:spPr>
        <p:txBody>
          <a:bodyPr>
            <a:normAutofit/>
          </a:bodyPr>
          <a:lstStyle/>
          <a:p>
            <a:r>
              <a:rPr lang="cs-CZ" sz="2000" dirty="0"/>
              <a:t>školka se nachází na kraji města  na sídlišti</a:t>
            </a:r>
          </a:p>
          <a:p>
            <a:r>
              <a:rPr lang="cs-CZ" sz="2000" dirty="0"/>
              <a:t>využívají Montessori pomůcky, které seznamují děti se základy budoucí školní výuky</a:t>
            </a:r>
          </a:p>
          <a:p>
            <a:r>
              <a:rPr lang="cs-CZ" sz="2000" dirty="0"/>
              <a:t>při výuce pracují s textem, piktogramy, činnosti jsou zaměřené na rozvoj psaní, počítání</a:t>
            </a:r>
          </a:p>
          <a:p>
            <a:r>
              <a:rPr lang="cs-CZ" sz="2000" dirty="0"/>
              <a:t>školku navštěvují děti z Maroka, Bangladéše, Brazílie, Portugalska, Tuniska</a:t>
            </a:r>
          </a:p>
          <a:p>
            <a:r>
              <a:rPr lang="cs-CZ" sz="2000" dirty="0"/>
              <a:t>pro rodiče dětí s OMJ je připravena výuka francouzského jazyka, dochází do školky lektorka</a:t>
            </a:r>
          </a:p>
          <a:p>
            <a:r>
              <a:rPr lang="cs-CZ" sz="2000" dirty="0"/>
              <a:t>ve třídě je 26 dětí, při výuce pomáhají asistentky</a:t>
            </a:r>
          </a:p>
          <a:p>
            <a:r>
              <a:rPr lang="cs-CZ" sz="2000" dirty="0"/>
              <a:t>pro zapojení děti s OMJ při činnostech praktikují porozumění, názornost, opakování při zadávání instrukcí, práce ve skupinkách, zapojení asistenta, příprava dětí s OMJ na činnost předem.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9013E9-C8EB-4E95-8F61-5875301BA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5" y="4160492"/>
            <a:ext cx="3679686" cy="23323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A245E1-29A0-4A72-8187-59A6ABD1D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3" y="4160492"/>
            <a:ext cx="3339548" cy="25046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0B6C41D-18EB-461F-A45E-D8595BE7A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3" y="4160491"/>
            <a:ext cx="2146852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6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68DA6-9784-42AC-8D3B-C4FE4683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967409"/>
            <a:ext cx="9365970" cy="905635"/>
          </a:xfrm>
        </p:spPr>
        <p:txBody>
          <a:bodyPr>
            <a:normAutofit fontScale="90000"/>
          </a:bodyPr>
          <a:lstStyle/>
          <a:p>
            <a:br>
              <a:rPr lang="cs-CZ" sz="2400" dirty="0"/>
            </a:br>
            <a:br>
              <a:rPr lang="cs-CZ" sz="2400" dirty="0"/>
            </a:br>
            <a:r>
              <a:rPr lang="cs-CZ" sz="2400" b="1" dirty="0"/>
              <a:t>ÉCOLE MATERNELLE CHENGDU</a:t>
            </a:r>
            <a:br>
              <a:rPr lang="cs-CZ" sz="2400" b="1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C1AD055-35C4-44BC-9C5C-7951D8641D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547481"/>
            <a:ext cx="3395869" cy="2546902"/>
          </a:xfr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A8637-1CA8-4791-8DCE-5DD4C24C5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7919" y="860190"/>
            <a:ext cx="6450497" cy="5997810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státní školka umístěná v modernější části města </a:t>
            </a:r>
            <a:r>
              <a:rPr lang="cs-CZ" sz="2000" dirty="0" err="1"/>
              <a:t>Montpellier</a:t>
            </a:r>
            <a:endParaRPr lang="cs-CZ" sz="2000" dirty="0"/>
          </a:p>
          <a:p>
            <a:r>
              <a:rPr lang="cs-CZ" sz="2000" dirty="0"/>
              <a:t>provoz školky 7.30-16.30- děti ve věku 3-10 let</a:t>
            </a:r>
          </a:p>
          <a:p>
            <a:r>
              <a:rPr lang="cs-CZ" sz="2000" dirty="0"/>
              <a:t>v každé třídě je 26 zapsaných dětí</a:t>
            </a:r>
          </a:p>
          <a:p>
            <a:r>
              <a:rPr lang="cs-CZ" sz="2000" dirty="0"/>
              <a:t>předškolní děti jsou rozděleny do 3 tříd podle věku bez ohledu na jazykovou úroveň</a:t>
            </a:r>
          </a:p>
          <a:p>
            <a:r>
              <a:rPr lang="cs-CZ" sz="2000" dirty="0"/>
              <a:t>značnou  část tvoří děti s OMJ-Maroko, Albánie, Brazílie, Itálie, Portugalsko</a:t>
            </a:r>
          </a:p>
          <a:p>
            <a:r>
              <a:rPr lang="cs-CZ" sz="2000" dirty="0"/>
              <a:t>výuka je přerušena v době 12-14h, děti pobývají na hřišti, jsou v péči asistentů</a:t>
            </a:r>
          </a:p>
          <a:p>
            <a:r>
              <a:rPr lang="cs-CZ" sz="2000" dirty="0"/>
              <a:t>při činnostech učitelce pomáhá jeden asistent, popř. osobní asistent</a:t>
            </a:r>
          </a:p>
          <a:p>
            <a:r>
              <a:rPr lang="cs-CZ" sz="2000" dirty="0"/>
              <a:t>při výuce dětí s OMJ jsou hojně využívány Montessori pomůcky, obrázkový materiál je automatickou součástí výuky</a:t>
            </a:r>
          </a:p>
          <a:p>
            <a:r>
              <a:rPr lang="cs-CZ" sz="2000" dirty="0"/>
              <a:t>k využití je knihovna s vícejazyčnými knihami</a:t>
            </a:r>
          </a:p>
          <a:p>
            <a:r>
              <a:rPr lang="cs-CZ" sz="2000" dirty="0"/>
              <a:t>každému dítěti je založena složka činností </a:t>
            </a:r>
            <a:r>
              <a:rPr lang="cs-CZ" sz="2000" dirty="0" err="1"/>
              <a:t>tzv.,,vlastní</a:t>
            </a:r>
            <a:r>
              <a:rPr lang="cs-CZ" sz="2000" dirty="0"/>
              <a:t> kniha“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962878-A767-4CBE-94F1-DC09A5193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" y="3418197"/>
            <a:ext cx="2306910" cy="307467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7813C9D-D1A5-414B-9D5A-160CDB612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69" y="4027972"/>
            <a:ext cx="2626451" cy="19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4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29CDF-8B88-4633-89F2-C2A62584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PŘÍNOS STÁŽE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07579-E478-4354-A229-96DEBA63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325217"/>
            <a:ext cx="11466295" cy="5327374"/>
          </a:xfrm>
        </p:spPr>
        <p:txBody>
          <a:bodyPr>
            <a:normAutofit/>
          </a:bodyPr>
          <a:lstStyle/>
          <a:p>
            <a:r>
              <a:rPr lang="cs-CZ" sz="2000" dirty="0"/>
              <a:t>využití obrazového materiálu ,který má dětem pomoci v plynulejším zapojení do chodu třídy</a:t>
            </a:r>
          </a:p>
          <a:p>
            <a:r>
              <a:rPr lang="cs-CZ" sz="2000" dirty="0"/>
              <a:t>výukové materiály se zaměřením na více smyslů, díky kterým má dítě s OMJ více podnětů pro trénink své paměti, učí se nápodobou a hrou</a:t>
            </a:r>
          </a:p>
          <a:p>
            <a:r>
              <a:rPr lang="cs-CZ" sz="2000" dirty="0"/>
              <a:t>zjednodušení jazyka – mluvit v kratších jednoduchých větách</a:t>
            </a:r>
          </a:p>
          <a:p>
            <a:r>
              <a:rPr lang="cs-CZ" sz="2000" dirty="0"/>
              <a:t>využívat krátké aktivity a střídat aktivní a pasivní činnosti s různorodým zaměřením</a:t>
            </a:r>
          </a:p>
          <a:p>
            <a:r>
              <a:rPr lang="cs-CZ" sz="2000" dirty="0"/>
              <a:t>důraz je kladen na individuální přístup ke každému dítěti a spolupráce s rodinou</a:t>
            </a:r>
          </a:p>
          <a:p>
            <a:r>
              <a:rPr lang="cs-CZ" sz="2000" dirty="0"/>
              <a:t>zajímavá zkušenost s nahráváním vlastního mluveného slova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A953A2-822B-4140-BEFC-0767449A7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1632" y="3888236"/>
            <a:ext cx="2251828" cy="300243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ABDB278-C78A-476B-AE56-2ACBA680D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80" y="3175208"/>
            <a:ext cx="2740558" cy="34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3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05B76-680B-4BCB-A53D-2479C95C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2" y="596348"/>
            <a:ext cx="7620000" cy="2372139"/>
          </a:xfrm>
        </p:spPr>
        <p:txBody>
          <a:bodyPr>
            <a:normAutofit/>
          </a:bodyPr>
          <a:lstStyle/>
          <a:p>
            <a:r>
              <a:rPr lang="cs-CZ" sz="2400" b="1" dirty="0"/>
              <a:t>DĚKUJEME ZA POZORNOST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87E04B-2687-4EE2-94F7-B97800E05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14" y="5158695"/>
            <a:ext cx="6874565" cy="1099930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DDF666-5550-4713-9423-FC7D3323E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6" y="1699305"/>
            <a:ext cx="2598255" cy="17296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C28660-1952-4EDA-97CD-9FB942B2F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1517374"/>
            <a:ext cx="2822713" cy="20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2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482</Words>
  <Application>Microsoft Office PowerPoint</Application>
  <PresentationFormat>Širokoúhlá obrazovka</PresentationFormat>
  <Paragraphs>75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   </vt:lpstr>
      <vt:lpstr>INFORMACE O FRANCOUZSKÉM ŠKOLNÍM SYSTÉMU</vt:lpstr>
      <vt:lpstr>ÉCOLE MATERNELLE JEAN COCTEAU MONTPELLIER</vt:lpstr>
      <vt:lpstr>  ÉCOLE MATERNELLE CHENGDU       </vt:lpstr>
      <vt:lpstr>PŘÍNOS STÁŽE 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Lenka</dc:creator>
  <cp:lastModifiedBy>Lenka</cp:lastModifiedBy>
  <cp:revision>30</cp:revision>
  <dcterms:created xsi:type="dcterms:W3CDTF">2022-04-03T18:08:43Z</dcterms:created>
  <dcterms:modified xsi:type="dcterms:W3CDTF">2022-05-01T10:05:09Z</dcterms:modified>
</cp:coreProperties>
</file>