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městnanci" initials="z" lastIdx="1" clrIdx="0">
    <p:extLst>
      <p:ext uri="{19B8F6BF-5375-455C-9EA6-DF929625EA0E}">
        <p15:presenceInfo xmlns:p15="http://schemas.microsoft.com/office/powerpoint/2012/main" userId="zaměstnan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C1D48-D87E-D04E-D701-B064A281B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656C6F-094A-C9F2-20E9-C3F8E50AA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42E9C1-5B25-853B-8201-0571CEBC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517-C305-45E2-805B-AED8604E791E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4233CD-A390-65E6-6B73-E57BA6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9B83A0-DDC3-82A4-5B05-BC200160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403-BA36-4D4F-82EC-E1B1FFCA9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42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285CD-45A6-EF9C-A162-BCEF66E5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ACC0DD-EAB3-BDA7-9B77-A192DF8CA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077ED5-7EB4-8F2C-AD1A-07A63008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517-C305-45E2-805B-AED8604E791E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91C239-DC86-8D28-22D2-97D234A8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50E28C-CF3F-67B5-D7AA-DDF5B16D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403-BA36-4D4F-82EC-E1B1FFCA9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4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FA9214A-AD55-1C23-57BE-930D33413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2FD84F-66F9-DD1A-8129-F4BC72DB3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C6B42D-AB92-594F-6E68-FB41D5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517-C305-45E2-805B-AED8604E791E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A53D3F-D96D-C83F-05CA-0F8FD1FF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023B2C-5E7D-6148-1836-B51654FE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403-BA36-4D4F-82EC-E1B1FFCA9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16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44A95-CC3D-90DC-F73B-C8C9ADF5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2EB23A-40F6-3A45-C58E-70B2B9952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FE136D-240A-D60A-7402-44DDBC80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517-C305-45E2-805B-AED8604E791E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04899B-B373-5FF9-D883-C8065BA7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E9F46F-413D-70FD-84DE-49F93DB9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403-BA36-4D4F-82EC-E1B1FFCA9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44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6323D-10A3-C35F-0BA7-CF112C7A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CB2D04-2B0F-F94F-BCB5-4DE07864F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90AAE4-1E4C-2F4F-77FD-F1DBEC9A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517-C305-45E2-805B-AED8604E791E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5BDA9C-0070-E1EF-49CE-739D78C9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03F27-5905-E322-40A7-2031C34C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403-BA36-4D4F-82EC-E1B1FFCA9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70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E3DD3-F2B4-0978-A3E9-A8574E2F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BD1D08-038F-E0AB-6A2A-95ACD1DCE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7ABDA9-C0B1-3E32-8E0E-D351BAB9D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FCD79A-EE20-AF49-9A5D-8D150C22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517-C305-45E2-805B-AED8604E791E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A5464E-C9D2-AC94-A62F-6139E1F6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760A58-DCF3-AC65-EFB4-E81620CF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403-BA36-4D4F-82EC-E1B1FFCA9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60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15928-0BC5-38F6-4517-AAD286CE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DD8ACF-7294-7C39-9478-C34303AF5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78C40F-609F-60D5-114A-49BDC8EE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C974A8-5EFF-E9B9-899D-DDDA8D199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B56EEA-C714-698F-DCCA-8B0764651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AA1A8E5-3F8F-F849-20B5-54305D0A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517-C305-45E2-805B-AED8604E791E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684331-5E57-0DCD-0FC3-C2F77647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1D6B5B9-E691-FFB6-927E-329B6F0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403-BA36-4D4F-82EC-E1B1FFCA9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5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5CB4A-77AF-5837-4C4F-E72E1C56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E165B0-2A36-B58F-8354-82A0BFA9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517-C305-45E2-805B-AED8604E791E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19E58E-7C15-2B47-138D-AF406433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0E9B52-0044-1F00-2FD9-F099ED69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403-BA36-4D4F-82EC-E1B1FFCA9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81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2AC574-4853-3742-C675-B6C8DB8B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517-C305-45E2-805B-AED8604E791E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149618-695A-FD91-D154-A0453181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EAA1FC-9ECB-32CB-3725-74A5EC5E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403-BA36-4D4F-82EC-E1B1FFCA9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57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3CB03-362E-D8BE-B9B3-E19486E9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E1DC4-8B86-8B6E-37A5-49DBEDF8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458F35-9C1B-DC2F-FDE0-20CBD0E0B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E4A5D0-C1AD-44E6-D454-BC741FC7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517-C305-45E2-805B-AED8604E791E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E1A723-324C-6965-54D8-BB432E1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400C7B-8242-1325-76A2-AF3A42FF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403-BA36-4D4F-82EC-E1B1FFCA9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53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8F38B-D36D-1BC5-2A3C-A68AB623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304638-4850-7333-BF5D-94ABD2CE5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3E4F2C-D9F1-DDF7-F694-1BE3B4F0B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DCE0A7-3DF1-E89E-6684-291A1768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517-C305-45E2-805B-AED8604E791E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2751C-5128-BDAE-815D-2A60A4FE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B89253-B1DB-D7AE-5C47-97ED0FF0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403-BA36-4D4F-82EC-E1B1FFCA9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5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6A4649F-8D66-AE41-4B97-52DCF771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76060C-B9A7-E635-18FC-4AB1C470C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880C69-4B32-87FE-0ABF-545A70B8E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9517-C305-45E2-805B-AED8604E791E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119AA0-4168-C6E9-0457-DA1F80DC8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6F8ED2-1F14-BA68-7145-8A360DD9D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D5403-BA36-4D4F-82EC-E1B1FFCA9D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94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92DA6-D967-D936-04D8-EDF00FE4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960"/>
            <a:ext cx="4702810" cy="995680"/>
          </a:xfrm>
        </p:spPr>
        <p:txBody>
          <a:bodyPr>
            <a:normAutofit/>
          </a:bodyPr>
          <a:lstStyle/>
          <a:p>
            <a:r>
              <a:rPr lang="cs-CZ" dirty="0"/>
              <a:t>Portugalsko – Faro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90BC6C-186B-8282-BBDB-EFA477E4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460240"/>
            <a:ext cx="5181600" cy="1716722"/>
          </a:xfrm>
        </p:spPr>
        <p:txBody>
          <a:bodyPr/>
          <a:lstStyle/>
          <a:p>
            <a:r>
              <a:rPr lang="cs-CZ" dirty="0"/>
              <a:t>15.11. – 18.11. 2022</a:t>
            </a:r>
          </a:p>
          <a:p>
            <a:r>
              <a:rPr lang="cs-CZ" dirty="0"/>
              <a:t>Jiřina Matějková</a:t>
            </a:r>
          </a:p>
          <a:p>
            <a:r>
              <a:rPr lang="cs-CZ" dirty="0"/>
              <a:t>Kristýna Maršíková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32F345-9EBB-F06C-8907-D2866822E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412274"/>
            <a:ext cx="5353050" cy="857250"/>
          </a:xfrm>
          <a:prstGeom prst="rect">
            <a:avLst/>
          </a:prstGeom>
        </p:spPr>
      </p:pic>
      <p:pic>
        <p:nvPicPr>
          <p:cNvPr id="23" name="Zástupný obsah 22">
            <a:extLst>
              <a:ext uri="{FF2B5EF4-FFF2-40B4-BE49-F238E27FC236}">
                <a16:creationId xmlns:a16="http://schemas.microsoft.com/office/drawing/2014/main" id="{7CA2B794-40B1-6847-384A-2F6477466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1366"/>
            <a:ext cx="5181600" cy="3419856"/>
          </a:xfrm>
        </p:spPr>
      </p:pic>
    </p:spTree>
    <p:extLst>
      <p:ext uri="{BB962C8B-B14F-4D97-AF65-F5344CB8AC3E}">
        <p14:creationId xmlns:p14="http://schemas.microsoft.com/office/powerpoint/2010/main" val="210706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1E88F-8703-AC9F-3C95-40E2BC03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chemeClr val="accent1">
                    <a:lumMod val="75000"/>
                  </a:schemeClr>
                </a:solidFill>
              </a:rPr>
              <a:t>Portugalský školní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57D93-85E3-BAB2-9465-632DEBB4E1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/>
              <a:t>- povinná školní docházka je do 18 let, kdy studenti dokončí 12. ročník</a:t>
            </a:r>
          </a:p>
          <a:p>
            <a:pPr marL="0" indent="0">
              <a:buNone/>
            </a:pPr>
            <a:r>
              <a:rPr lang="cs-CZ" sz="1400" dirty="0"/>
              <a:t>- vzdělávání je regulováno státem</a:t>
            </a:r>
          </a:p>
          <a:p>
            <a:pPr marL="0" indent="0">
              <a:buNone/>
            </a:pPr>
            <a:r>
              <a:rPr lang="cs-CZ" sz="1400" dirty="0"/>
              <a:t>- školy se dělí na státní, polosoukromé a soukromé</a:t>
            </a:r>
          </a:p>
          <a:p>
            <a:pPr marL="0" indent="0">
              <a:buNone/>
            </a:pPr>
            <a:r>
              <a:rPr lang="cs-CZ" sz="1400" dirty="0"/>
              <a:t>- výše školného v polosoukromé škole se odvíjí od platu rodičů</a:t>
            </a:r>
          </a:p>
          <a:p>
            <a:pPr marL="0" indent="0">
              <a:buNone/>
            </a:pPr>
            <a:r>
              <a:rPr lang="cs-CZ" sz="1400" dirty="0"/>
              <a:t>- základní vzdělaní se dělí do tří cyklů - 1.-3. stupeň (zařazena i střední škola)</a:t>
            </a:r>
          </a:p>
          <a:p>
            <a:pPr marL="0" indent="0">
              <a:buNone/>
            </a:pPr>
            <a:r>
              <a:rPr lang="cs-CZ" sz="1400" dirty="0"/>
              <a:t>- veřejné školy vyučují v portugalštině, soukromé vyučují v řadě  jazyků </a:t>
            </a:r>
          </a:p>
          <a:p>
            <a:pPr marL="0" indent="0">
              <a:buNone/>
            </a:pPr>
            <a:r>
              <a:rPr lang="cs-CZ" sz="1400" dirty="0"/>
              <a:t>- předškolní vzdělávání je možné od 3 měsíců – 6 let</a:t>
            </a:r>
          </a:p>
          <a:p>
            <a:pPr marL="0" indent="0">
              <a:buNone/>
            </a:pPr>
            <a:r>
              <a:rPr lang="cs-CZ" sz="1400" dirty="0"/>
              <a:t>-je rozděleno na tři věkové kategorie - 3 měsíce až 1 rok, 1-2roky, </a:t>
            </a:r>
          </a:p>
          <a:p>
            <a:pPr marL="0" indent="0">
              <a:buNone/>
            </a:pPr>
            <a:r>
              <a:rPr lang="cs-CZ" sz="1400" dirty="0"/>
              <a:t>3-6let.</a:t>
            </a:r>
          </a:p>
          <a:p>
            <a:pPr marL="0" indent="0">
              <a:buNone/>
            </a:pPr>
            <a:r>
              <a:rPr lang="cs-CZ" sz="1400" dirty="0"/>
              <a:t>- děti od 5 let jsou intenzivněji připravovány na vstup do ZŠ – učí se číst, psát a počítat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4AD1302-7BF9-89D0-4849-E0EC3287FD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55573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60A6F-440C-3051-AEDB-96C25B62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chemeClr val="accent1">
                    <a:lumMod val="75000"/>
                  </a:schemeClr>
                </a:solidFill>
              </a:rPr>
              <a:t>COLEGIO BERNARDETTE ROMEIRA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8B03B4-EEC4-9B88-DCCE-81BB63C783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-    soukromá škola ve městě </a:t>
            </a:r>
            <a:r>
              <a:rPr lang="cs-CZ" sz="1600" dirty="0" err="1"/>
              <a:t>Olhao</a:t>
            </a:r>
            <a:r>
              <a:rPr lang="cs-CZ" sz="1600" dirty="0"/>
              <a:t>, cca 10 km od města Faro</a:t>
            </a:r>
          </a:p>
          <a:p>
            <a:pPr>
              <a:buFontTx/>
              <a:buChar char="-"/>
            </a:pPr>
            <a:r>
              <a:rPr lang="cs-CZ" sz="1600" dirty="0"/>
              <a:t>věk dětí od 3 měsíců do 18 let</a:t>
            </a:r>
          </a:p>
          <a:p>
            <a:pPr>
              <a:buFontTx/>
              <a:buChar char="-"/>
            </a:pPr>
            <a:r>
              <a:rPr lang="cs-CZ" sz="1600" dirty="0"/>
              <a:t>maximální počet dětí ve třídě je 22 </a:t>
            </a:r>
          </a:p>
          <a:p>
            <a:pPr>
              <a:buFontTx/>
              <a:buChar char="-"/>
            </a:pPr>
            <a:r>
              <a:rPr lang="cs-CZ" sz="1600" dirty="0"/>
              <a:t>na škole využívají asistenty pedagoga a externí pracovníky na výuku hudební a tělesné výuky</a:t>
            </a:r>
          </a:p>
          <a:p>
            <a:pPr>
              <a:buFontTx/>
              <a:buChar char="-"/>
            </a:pPr>
            <a:r>
              <a:rPr lang="cs-CZ" sz="1600" dirty="0"/>
              <a:t>děti s OMJ jsou seznamovány s jazykem vizuální a prožitkovou metodou</a:t>
            </a:r>
          </a:p>
          <a:p>
            <a:pPr>
              <a:buFontTx/>
              <a:buChar char="-"/>
            </a:pPr>
            <a:r>
              <a:rPr lang="cs-CZ" sz="1600" dirty="0"/>
              <a:t>škola využívá jednotné oblečení, které je možno u nich zakoupit</a:t>
            </a:r>
          </a:p>
          <a:p>
            <a:pPr>
              <a:buFontTx/>
              <a:buChar char="-"/>
            </a:pPr>
            <a:r>
              <a:rPr lang="cs-CZ" sz="1600" dirty="0"/>
              <a:t>V případě zajmu rodičů je možno zařadit dítě do třídy s výukou anglického jazyka</a:t>
            </a:r>
          </a:p>
          <a:p>
            <a:pPr>
              <a:buFontTx/>
              <a:buChar char="-"/>
            </a:pPr>
            <a:r>
              <a:rPr lang="cs-CZ" sz="1600" dirty="0"/>
              <a:t>filozofii školy je „Být občanem světa“</a:t>
            </a:r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A61CDCB-29AB-221D-9CE8-EDB5F98335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67884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6BB15-FBB5-8482-EECB-8F18A118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341595" cy="714652"/>
          </a:xfrm>
        </p:spPr>
        <p:txBody>
          <a:bodyPr>
            <a:normAutofit/>
          </a:bodyPr>
          <a:lstStyle/>
          <a:p>
            <a:r>
              <a:rPr lang="cs-CZ" sz="4400" b="1" i="1" u="sng" dirty="0" err="1">
                <a:solidFill>
                  <a:schemeClr val="accent1">
                    <a:lumMod val="75000"/>
                  </a:schemeClr>
                </a:solidFill>
              </a:rPr>
              <a:t>Joao</a:t>
            </a:r>
            <a:r>
              <a:rPr lang="cs-CZ" sz="4400" b="1" i="1" u="sng" dirty="0">
                <a:solidFill>
                  <a:schemeClr val="accent1">
                    <a:lumMod val="75000"/>
                  </a:schemeClr>
                </a:solidFill>
              </a:rPr>
              <a:t> de Deus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74B05BF-00AD-A3D0-B48B-C5CAFDAF7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97" y="987427"/>
            <a:ext cx="2741414" cy="472979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916347-CE25-892D-CCE5-9AD006F57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-</a:t>
            </a:r>
            <a:r>
              <a:rPr lang="cs-CZ" dirty="0" err="1"/>
              <a:t>Joao</a:t>
            </a:r>
            <a:r>
              <a:rPr lang="cs-CZ" dirty="0"/>
              <a:t> de Deus je síť škol v Portugalsku, v současnosti má na území státu 43 škol</a:t>
            </a:r>
          </a:p>
          <a:p>
            <a:r>
              <a:rPr lang="cs-CZ" dirty="0"/>
              <a:t>-školy dostávají finanční podporu od ministerstva školství a ministerstva solidarity a </a:t>
            </a:r>
            <a:r>
              <a:rPr lang="cs-CZ" dirty="0" err="1"/>
              <a:t>zaměsnanosti</a:t>
            </a:r>
            <a:r>
              <a:rPr lang="cs-CZ" dirty="0"/>
              <a:t> </a:t>
            </a:r>
          </a:p>
          <a:p>
            <a:r>
              <a:rPr lang="cs-CZ" dirty="0"/>
              <a:t>-</a:t>
            </a:r>
            <a:r>
              <a:rPr lang="cs-CZ" dirty="0">
                <a:solidFill>
                  <a:srgbClr val="3A3A3A"/>
                </a:solidFill>
              </a:rPr>
              <a:t>z</a:t>
            </a:r>
            <a:r>
              <a:rPr lang="pt-BR" b="0" i="0" dirty="0">
                <a:solidFill>
                  <a:srgbClr val="3A3A3A"/>
                </a:solidFill>
                <a:effectLst/>
              </a:rPr>
              <a:t>aložena Maecenasem </a:t>
            </a:r>
            <a:r>
              <a:rPr lang="cs-CZ" b="0" i="0" dirty="0" err="1">
                <a:solidFill>
                  <a:srgbClr val="3A3A3A"/>
                </a:solidFill>
                <a:effectLst/>
              </a:rPr>
              <a:t>Casimiro</a:t>
            </a:r>
            <a:r>
              <a:rPr lang="cs-CZ" b="0" i="0" dirty="0">
                <a:solidFill>
                  <a:srgbClr val="3A3A3A"/>
                </a:solidFill>
                <a:effectLst/>
              </a:rPr>
              <a:t> </a:t>
            </a:r>
            <a:r>
              <a:rPr lang="cs-CZ" b="0" i="0" dirty="0" err="1">
                <a:solidFill>
                  <a:srgbClr val="3A3A3A"/>
                </a:solidFill>
                <a:effectLst/>
              </a:rPr>
              <a:t>Freirem</a:t>
            </a:r>
            <a:r>
              <a:rPr lang="pt-BR" b="0" i="0" dirty="0">
                <a:solidFill>
                  <a:srgbClr val="3A3A3A"/>
                </a:solidFill>
                <a:effectLst/>
              </a:rPr>
              <a:t> v roce 1882 pod názvem Associação de Escolas Móveis metodou João de Deus</a:t>
            </a:r>
            <a:endParaRPr lang="cs-CZ" b="0" i="0" dirty="0">
              <a:solidFill>
                <a:srgbClr val="3A3A3A"/>
              </a:solidFill>
              <a:effectLst/>
            </a:endParaRPr>
          </a:p>
          <a:p>
            <a:r>
              <a:rPr lang="cs-CZ" dirty="0">
                <a:solidFill>
                  <a:srgbClr val="3A3A3A"/>
                </a:solidFill>
              </a:rPr>
              <a:t>-škola má svoji speciální metodiku  čtení a psaní, která byla vydaná v roce 1873</a:t>
            </a:r>
          </a:p>
          <a:p>
            <a:r>
              <a:rPr lang="cs-CZ" dirty="0">
                <a:solidFill>
                  <a:srgbClr val="3A3A3A"/>
                </a:solidFill>
              </a:rPr>
              <a:t>-školné v této škole se vypočítává z výše platu rodičů</a:t>
            </a:r>
          </a:p>
          <a:p>
            <a:r>
              <a:rPr lang="cs-CZ" dirty="0">
                <a:solidFill>
                  <a:srgbClr val="3A3A3A"/>
                </a:solidFill>
              </a:rPr>
              <a:t>-tato škola poskytuje vzdělání dětí do 10 let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46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F8943-BE63-A1AA-569F-A22E36A7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rgbClr val="C00000"/>
                </a:solidFill>
              </a:rPr>
              <a:t>Vlastní využití v praxi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2D8817-4BC5-13B7-847E-573F3E0B4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7D6118-2762-12F0-9393-8899EA306C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Využívání obrazového materiálu, vizualizace, řeči těla, znakové řeči a prožitkového vzdělávání</a:t>
            </a:r>
          </a:p>
          <a:p>
            <a:r>
              <a:rPr lang="cs-CZ" dirty="0"/>
              <a:t>Rozvíjení znalosti jazyka pomoci skupinových činností a individuálního přístupu</a:t>
            </a:r>
          </a:p>
          <a:p>
            <a:r>
              <a:rPr lang="cs-CZ" dirty="0"/>
              <a:t>Podporování samostatnosti dětí</a:t>
            </a:r>
          </a:p>
          <a:p>
            <a:r>
              <a:rPr lang="cs-CZ" dirty="0"/>
              <a:t>Začleňování dětí s OMJ s respektem k původní kultuře a tradicím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BC71C1-BAB6-4ADC-D4A0-27056A4A3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58EDEE-847D-8B68-C250-BD0BB92AEBC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Při komunikaci využívat reálné věci, mluvit v jednoduchých větách a často slova opakovat</a:t>
            </a:r>
          </a:p>
        </p:txBody>
      </p:sp>
    </p:spTree>
    <p:extLst>
      <p:ext uri="{BB962C8B-B14F-4D97-AF65-F5344CB8AC3E}">
        <p14:creationId xmlns:p14="http://schemas.microsoft.com/office/powerpoint/2010/main" val="210786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1FEB0-4BE1-3E2E-D75B-B74B6B2B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možnost zúčastnit se přínosné stáže v Portugalsku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423488-3C94-F50C-FC96-838A354E4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B0CE576-D6DD-41A5-FE56-2C46558594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177882" cy="292805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375C8EB-E705-11A2-A5A0-FF4CA6E0D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7830706-5A97-E66D-1263-F06710B8D9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6"/>
            <a:ext cx="4241307" cy="2741628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DF1D2CE-DD31-216D-A4E0-8B6B98B2D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50" y="5738876"/>
            <a:ext cx="53530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992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380</Words>
  <Application>Microsoft Office PowerPoint</Application>
  <PresentationFormat>Širokoúhlá obrazovka</PresentationFormat>
  <Paragraphs>38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Portugalsko – Faro</vt:lpstr>
      <vt:lpstr>Portugalský školní systém</vt:lpstr>
      <vt:lpstr>COLEGIO BERNARDETTE ROMEIRA</vt:lpstr>
      <vt:lpstr>Joao de Deus</vt:lpstr>
      <vt:lpstr>Vlastní využití v praxi</vt:lpstr>
      <vt:lpstr>Děkujeme za možnost zúčastnit se přínosné stáže v Portugalsku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Portugalsko – Faro</dc:title>
  <dc:creator>zaměstnanci</dc:creator>
  <cp:lastModifiedBy>zaměstnanci</cp:lastModifiedBy>
  <cp:revision>3</cp:revision>
  <dcterms:created xsi:type="dcterms:W3CDTF">2022-12-14T09:51:06Z</dcterms:created>
  <dcterms:modified xsi:type="dcterms:W3CDTF">2022-12-15T10:48:29Z</dcterms:modified>
</cp:coreProperties>
</file>