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ewkCWKECNuywrDI9YS2Kg==" hashData="9fNzL1E2TKkxjsSx9rhBrLxKcCQ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59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60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84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9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5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4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44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11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B278-449F-4F1C-84BA-6E6FDEA5AEEE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7987-F409-423E-825A-140F6E3F28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857A0F4-0DA8-4152-AA49-52E4B9991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204864"/>
            <a:ext cx="3609975" cy="41707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486377"/>
            <a:ext cx="3863561" cy="209525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70C0"/>
                </a:solidFill>
              </a:rPr>
              <a:t>Stáž Dánsko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 err="1">
                <a:solidFill>
                  <a:srgbClr val="0070C0"/>
                </a:solidFill>
              </a:rPr>
              <a:t>Aalborg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FF0000"/>
                </a:solidFill>
              </a:rPr>
              <a:t>26.1.-29.1.2020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220072" y="482340"/>
            <a:ext cx="3609975" cy="609600"/>
            <a:chOff x="8493248" y="29346"/>
            <a:chExt cx="3609975" cy="6096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BA5B2491-C255-43DB-BC34-6916DB666A6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xmlns="" id="{C7946AF2-C58C-49BD-B75A-198F20E32AA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A92175B-1F52-4268-A7D7-0118B3215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4173"/>
            <a:ext cx="3096345" cy="16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xmlns="" id="{CFC150C5-CF42-4AE1-99D0-CDF711C7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5" y="333327"/>
            <a:ext cx="5688632" cy="156422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rgbClr val="FF0000"/>
                </a:solidFill>
              </a:rPr>
              <a:t>Základní informace o předškolním vzdělávání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xmlns="" id="{4C4D1115-45B4-4F68-9083-B1E631F57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3" y="1115440"/>
            <a:ext cx="8194815" cy="43729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Předškolní vzdělávání není povinné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Povinné vzdělávání 6-16 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Včetně nultého ročníku, který je zřizován u základní školy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Umístění dětí je možné od 26 měsíců věku dítěte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Vzdělávání pedagogů bakalářské studium/ 3,5 roku/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Velká pozornost je kladena na zařazení jednotlivce do kolektivu, respektování dětí s OMJ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75D1BEA-B919-4241-B43A-41C420FE6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957" y="4008592"/>
            <a:ext cx="3078257" cy="2511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879B22E-FCDB-4E8E-83E6-3D8AB3214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41" y="4219416"/>
            <a:ext cx="3384000" cy="25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8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A2884D-84CC-4F21-A3E8-A5351AAA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68465"/>
            <a:ext cx="3168352" cy="149238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27.1. 2020</a:t>
            </a:r>
            <a:r>
              <a:rPr lang="cs-CZ" sz="2000" dirty="0">
                <a:solidFill>
                  <a:srgbClr val="FF0000"/>
                </a:solidFill>
              </a:rPr>
              <a:t/>
            </a:r>
            <a:br>
              <a:rPr lang="cs-CZ" sz="2000" dirty="0">
                <a:solidFill>
                  <a:srgbClr val="FF0000"/>
                </a:solidFill>
              </a:rPr>
            </a:br>
            <a:r>
              <a:rPr lang="cs-CZ" sz="2800" dirty="0" err="1">
                <a:solidFill>
                  <a:srgbClr val="00B0F0"/>
                </a:solidFill>
              </a:rPr>
              <a:t>Bornehaven</a:t>
            </a:r>
            <a:r>
              <a:rPr lang="cs-CZ" sz="2800" dirty="0">
                <a:solidFill>
                  <a:srgbClr val="00B0F0"/>
                </a:solidFill>
              </a:rPr>
              <a:t> </a:t>
            </a:r>
            <a:r>
              <a:rPr lang="cs-CZ" sz="2800" dirty="0" err="1">
                <a:solidFill>
                  <a:srgbClr val="00B0F0"/>
                </a:solidFill>
              </a:rPr>
              <a:t>Bavnebakken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A4833289-D97C-4102-9785-6E9A7268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0928"/>
            <a:ext cx="8219256" cy="3888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Zapsáno 73 dětí, které jsou rozděleny do tříd podle věku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Třídy</a:t>
            </a:r>
            <a:r>
              <a:rPr lang="cs-CZ" sz="2000" dirty="0">
                <a:solidFill>
                  <a:srgbClr val="FF0000"/>
                </a:solidFill>
              </a:rPr>
              <a:t>: Žhavé uhlíky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tx2"/>
                </a:solidFill>
              </a:rPr>
              <a:t>Plamínky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C000"/>
                </a:solidFill>
              </a:rPr>
              <a:t>Jiskřičky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Děti s OMJ ze Slovenska, Ukrajiny, Albánie, Thajska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Projekt pro děti s OMJ- odlišnost výuky v osvojení jazyka podle skupiny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1.skupina - 1 rodič Dán, 2 rodič s OMJ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2.skupina  - oba rodiče jsou cizinci      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2CEEFED-B13F-486C-9F32-15D48A3BF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3240360" cy="216002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3E53DEA3-7223-4EEA-BB63-7122A9175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9528"/>
            <a:ext cx="2988000" cy="22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xmlns="" id="{05C3E6CB-F50E-4C42-A1F2-723E376F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88" y="260649"/>
            <a:ext cx="3024336" cy="144016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28.1.2020</a:t>
            </a:r>
            <a:r>
              <a:rPr lang="cs-CZ" sz="2000" dirty="0">
                <a:solidFill>
                  <a:srgbClr val="FF0000"/>
                </a:solidFill>
              </a:rPr>
              <a:t/>
            </a:r>
            <a:br>
              <a:rPr lang="cs-CZ" sz="2000" dirty="0">
                <a:solidFill>
                  <a:srgbClr val="FF0000"/>
                </a:solidFill>
              </a:rPr>
            </a:br>
            <a:r>
              <a:rPr lang="cs-CZ" sz="2800" dirty="0" err="1">
                <a:solidFill>
                  <a:srgbClr val="00B0F0"/>
                </a:solidFill>
              </a:rPr>
              <a:t>Bornehaven</a:t>
            </a:r>
            <a:r>
              <a:rPr lang="cs-CZ" sz="2800" dirty="0">
                <a:solidFill>
                  <a:srgbClr val="00B0F0"/>
                </a:solidFill>
              </a:rPr>
              <a:t> </a:t>
            </a:r>
            <a:r>
              <a:rPr lang="cs-CZ" sz="2800" dirty="0" err="1">
                <a:solidFill>
                  <a:srgbClr val="00B0F0"/>
                </a:solidFill>
              </a:rPr>
              <a:t>Sonderholm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12" name="Podnadpis 11">
            <a:extLst>
              <a:ext uri="{FF2B5EF4-FFF2-40B4-BE49-F238E27FC236}">
                <a16:creationId xmlns:a16="http://schemas.microsoft.com/office/drawing/2014/main" xmlns="" id="{98FFD5C9-F192-4DAF-9A86-3D9AD7037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6577781" cy="3888432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tx1"/>
                </a:solidFill>
              </a:rPr>
              <a:t>Maloměstská školka 65 dětí-3 skupiny,6 pedagogů,2 asistenti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8000" dirty="0">
              <a:solidFill>
                <a:schemeClr val="tx1"/>
              </a:solidFill>
            </a:endParaRPr>
          </a:p>
          <a:p>
            <a:pPr marL="0" lvl="1" algn="l"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tx1"/>
                </a:solidFill>
              </a:rPr>
              <a:t>     Děti jsou rozděleny do skupinek-</a:t>
            </a:r>
            <a:r>
              <a:rPr lang="cs-CZ" sz="8000" dirty="0">
                <a:solidFill>
                  <a:srgbClr val="00B0F0"/>
                </a:solidFill>
              </a:rPr>
              <a:t>modrá</a:t>
            </a:r>
            <a:r>
              <a:rPr lang="cs-CZ" sz="8000" dirty="0">
                <a:solidFill>
                  <a:schemeClr val="tx1"/>
                </a:solidFill>
              </a:rPr>
              <a:t>, </a:t>
            </a:r>
            <a:r>
              <a:rPr lang="cs-CZ" sz="8000" dirty="0">
                <a:solidFill>
                  <a:srgbClr val="FFC000"/>
                </a:solidFill>
              </a:rPr>
              <a:t>žlutá</a:t>
            </a:r>
            <a:r>
              <a:rPr lang="cs-CZ" sz="8000" dirty="0">
                <a:solidFill>
                  <a:srgbClr val="00B050"/>
                </a:solidFill>
              </a:rPr>
              <a:t>, zelená</a:t>
            </a:r>
          </a:p>
          <a:p>
            <a:endParaRPr lang="cs-CZ" sz="8000" dirty="0">
              <a:solidFill>
                <a:srgbClr val="00B05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tx1"/>
                </a:solidFill>
              </a:rPr>
              <a:t>1 dítě s OMJ otec Dán, matka Španělka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tx1"/>
                </a:solidFill>
              </a:rPr>
              <a:t>Znalost jazyka u dětí hodnotí podle testu, výsledky zpracuje počítač</a:t>
            </a:r>
          </a:p>
          <a:p>
            <a:endParaRPr lang="cs-CZ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tx1"/>
                </a:solidFill>
              </a:rPr>
              <a:t> Školku navštěvuje logoped-jazyková skupinka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tx1"/>
                </a:solidFill>
              </a:rPr>
              <a:t>Metoda </a:t>
            </a:r>
            <a:r>
              <a:rPr lang="cs-CZ" sz="8000" dirty="0">
                <a:solidFill>
                  <a:srgbClr val="FF0000"/>
                </a:solidFill>
              </a:rPr>
              <a:t>„Dialogické čtení</a:t>
            </a:r>
            <a:r>
              <a:rPr lang="cs-CZ" sz="8000" dirty="0">
                <a:solidFill>
                  <a:schemeClr val="tx1"/>
                </a:solidFill>
              </a:rPr>
              <a:t>“-práce s knihou, pedagog je otevřený otázkám dětí, mohou být </a:t>
            </a:r>
            <a:r>
              <a:rPr lang="cs-CZ" sz="8000" dirty="0" err="1">
                <a:solidFill>
                  <a:schemeClr val="tx1"/>
                </a:solidFill>
              </a:rPr>
              <a:t>spoluvypraveči</a:t>
            </a:r>
            <a:r>
              <a:rPr lang="cs-CZ" sz="8000" dirty="0">
                <a:solidFill>
                  <a:schemeClr val="tx1"/>
                </a:solidFill>
              </a:rPr>
              <a:t>, seznámení s neznámými slovy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6B0B43A3-20B0-470F-81FD-420CB9AE9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3276000" cy="2457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8B06E329-2467-4BB8-9271-1127FC732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0170" y="2502918"/>
            <a:ext cx="2808000" cy="24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26C1187D-DFE3-4618-AF95-DBF60D2F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790" y="1279314"/>
            <a:ext cx="4616265" cy="114157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29.1.2020</a:t>
            </a:r>
            <a:r>
              <a:rPr lang="cs-CZ" sz="1800" dirty="0">
                <a:solidFill>
                  <a:srgbClr val="FF0000"/>
                </a:solidFill>
              </a:rPr>
              <a:t/>
            </a:r>
            <a:br>
              <a:rPr lang="cs-CZ" sz="1800" dirty="0">
                <a:solidFill>
                  <a:srgbClr val="FF0000"/>
                </a:solidFill>
              </a:rPr>
            </a:br>
            <a:r>
              <a:rPr lang="cs-CZ" sz="2800" u="sng" dirty="0" err="1">
                <a:solidFill>
                  <a:srgbClr val="00B0F0"/>
                </a:solidFill>
              </a:rPr>
              <a:t>Bornehaven</a:t>
            </a:r>
            <a:r>
              <a:rPr lang="cs-CZ" sz="2800" u="sng" dirty="0">
                <a:solidFill>
                  <a:srgbClr val="00B0F0"/>
                </a:solidFill>
              </a:rPr>
              <a:t> </a:t>
            </a:r>
            <a:r>
              <a:rPr lang="cs-CZ" sz="2800" u="sng" dirty="0" err="1">
                <a:solidFill>
                  <a:srgbClr val="00B0F0"/>
                </a:solidFill>
              </a:rPr>
              <a:t>Stjernedrys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14" name="Podnadpis 13">
            <a:extLst>
              <a:ext uri="{FF2B5EF4-FFF2-40B4-BE49-F238E27FC236}">
                <a16:creationId xmlns:a16="http://schemas.microsoft.com/office/drawing/2014/main" xmlns="" id="{EAD664C7-189A-4295-B7DE-79154A412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776" y="3140640"/>
            <a:ext cx="5901754" cy="2831567"/>
          </a:xfrm>
        </p:spPr>
        <p:txBody>
          <a:bodyPr>
            <a:normAutofit fontScale="92500" lnSpcReduction="20000"/>
          </a:bodyPr>
          <a:lstStyle/>
          <a:p>
            <a:pPr lvl="8" algn="l"/>
            <a:r>
              <a:rPr lang="cs-CZ" sz="800" dirty="0">
                <a:solidFill>
                  <a:schemeClr val="tx1"/>
                </a:solidFill>
              </a:rPr>
              <a:t>í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Děti s OMJ pochází ze Sýrie, Grónska, Iránu /80% dětí</a:t>
            </a:r>
            <a:r>
              <a:rPr lang="cs-CZ" sz="2000" dirty="0">
                <a:solidFill>
                  <a:schemeClr val="tx1"/>
                </a:solidFill>
              </a:rPr>
              <a:t>/ a pracuj</a:t>
            </a:r>
            <a:r>
              <a:rPr lang="cs-CZ" sz="2200" dirty="0">
                <a:solidFill>
                  <a:schemeClr val="tx1"/>
                </a:solidFill>
              </a:rPr>
              <a:t>í v malých skupinkách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Při velkém počtu dětí s OMJ mají nárok o 1 pedagoga  navíc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Úroveň jazyka je hodnocena pomocí testu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Obrázkový materiál rozmístěný po celé třídě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Klade se důraz na individuální přístup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B0F0"/>
                </a:solidFill>
              </a:rPr>
              <a:t>Všechny děti jsou si rovnocenné i když mluví jakýmkoliv jazykem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99908F4-7FF4-437A-A554-107CE97BB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9554" y="151208"/>
            <a:ext cx="2952000" cy="30268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C7D6EAC-B038-421D-A5D9-A16785D4E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7403" y="3918450"/>
            <a:ext cx="2869641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BFB029-1720-4459-BB32-3B08DB35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60848" y="260648"/>
            <a:ext cx="11243592" cy="1656184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rgbClr val="FF0000"/>
                </a:solidFill>
              </a:rPr>
              <a:t>Poznatky k vlastnímu 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26E5B45-A8BD-4E24-B49F-80AD31CE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6872"/>
            <a:ext cx="6660232" cy="216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Využití obrazového materiálu pro děti s OMJ- pomoc při zvládání sebeobsluhy, konkrétních činností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Rozvoj českého jazyka u dětí s OMJ pomocí individuálních rozhovorů, práce v menších skupinkách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Začleňování rodičů formou setkání, besed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Nutnost vést děti k důležitosti zvládání svého mateřského jazyka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1976E06-8BF0-4646-92DE-EEDBA915B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24065"/>
            <a:ext cx="2880000" cy="216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E01ABB4-7FCB-4708-9A86-7B822ED42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7087"/>
            <a:ext cx="3312368" cy="1933912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xmlns="" id="{A735F318-38D3-4C0B-85F8-0C22D8F57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1125" y="3687306"/>
            <a:ext cx="1980000" cy="24949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531B813-3542-40F8-948D-F56D2DBDA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15" y="6228973"/>
            <a:ext cx="360914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3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293</Words>
  <Application>Microsoft Office PowerPoint</Application>
  <PresentationFormat>Předvádění na obrazovce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Stáž Dánsko Aalborg 26.1.-29.1.2020</vt:lpstr>
      <vt:lpstr>Základní informace o předškolním vzdělávání   </vt:lpstr>
      <vt:lpstr>27.1. 2020 Bornehaven Bavnebakken</vt:lpstr>
      <vt:lpstr>28.1.2020 Bornehaven Sonderholm</vt:lpstr>
      <vt:lpstr>29.1.2020 Bornehaven Stjernedrys</vt:lpstr>
      <vt:lpstr>Poznatky k vlastnímu využití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Lehovcová</dc:creator>
  <cp:lastModifiedBy>Ivana Lehovcová</cp:lastModifiedBy>
  <cp:revision>50</cp:revision>
  <dcterms:created xsi:type="dcterms:W3CDTF">2020-02-06T17:57:39Z</dcterms:created>
  <dcterms:modified xsi:type="dcterms:W3CDTF">2020-08-31T20:19:57Z</dcterms:modified>
</cp:coreProperties>
</file>