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6" r:id="rId2"/>
    <p:sldId id="272" r:id="rId3"/>
    <p:sldId id="260" r:id="rId4"/>
    <p:sldId id="274" r:id="rId5"/>
    <p:sldId id="275" r:id="rId6"/>
    <p:sldId id="276" r:id="rId7"/>
    <p:sldId id="277" r:id="rId8"/>
    <p:sldId id="278" r:id="rId9"/>
    <p:sldId id="279" r:id="rId10"/>
    <p:sldId id="280" r:id="rId11"/>
    <p:sldId id="281" r:id="rId12"/>
    <p:sldId id="265" r:id="rId13"/>
    <p:sldId id="271"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5ab5R6ozICMg/Q3aPah8qg==" hashData="2ukYYvxs8Y1+iOSpwBRojQL1A6I="/>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ta Balcarová" initials="D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6" autoAdjust="0"/>
    <p:restoredTop sz="94660"/>
  </p:normalViewPr>
  <p:slideViewPr>
    <p:cSldViewPr snapToGrid="0">
      <p:cViewPr>
        <p:scale>
          <a:sx n="77" d="100"/>
          <a:sy n="77" d="100"/>
        </p:scale>
        <p:origin x="-378"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6-25T13:42:30.987" idx="1">
    <p:pos x="7152" y="1296"/>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454451-B41E-45FF-8176-AFF2DC65FE9A}" type="datetimeFigureOut">
              <a:rPr lang="cs-CZ" smtClean="0"/>
              <a:pPr/>
              <a:t>02.11.2019</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F4BD0E-FD1D-4207-8F80-1CFF29B5EE8F}" type="slidenum">
              <a:rPr lang="cs-CZ" smtClean="0"/>
              <a:pPr/>
              <a:t>‹#›</a:t>
            </a:fld>
            <a:endParaRPr lang="cs-CZ"/>
          </a:p>
        </p:txBody>
      </p:sp>
    </p:spTree>
    <p:extLst>
      <p:ext uri="{BB962C8B-B14F-4D97-AF65-F5344CB8AC3E}">
        <p14:creationId xmlns:p14="http://schemas.microsoft.com/office/powerpoint/2010/main" val="128059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3B1E8298-AB41-4316-8E93-011AD26BAF3C}" type="datetimeFigureOut">
              <a:rPr lang="cs-CZ" smtClean="0"/>
              <a:pPr/>
              <a:t>02.11.2019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41AA08-8C4B-4969-980B-F4A00F0D0AC3}" type="slidenum">
              <a:rPr lang="cs-CZ" smtClean="0"/>
              <a:pPr/>
              <a:t>‹#›</a:t>
            </a:fld>
            <a:endParaRPr lang="cs-CZ"/>
          </a:p>
        </p:txBody>
      </p:sp>
    </p:spTree>
    <p:extLst>
      <p:ext uri="{BB962C8B-B14F-4D97-AF65-F5344CB8AC3E}">
        <p14:creationId xmlns:p14="http://schemas.microsoft.com/office/powerpoint/2010/main" val="2399342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3B1E8298-AB41-4316-8E93-011AD26BAF3C}" type="datetimeFigureOut">
              <a:rPr lang="cs-CZ" smtClean="0"/>
              <a:pPr/>
              <a:t>02.11.2019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41AA08-8C4B-4969-980B-F4A00F0D0AC3}" type="slidenum">
              <a:rPr lang="cs-CZ" smtClean="0"/>
              <a:pPr/>
              <a:t>‹#›</a:t>
            </a:fld>
            <a:endParaRPr lang="cs-CZ"/>
          </a:p>
        </p:txBody>
      </p:sp>
    </p:spTree>
    <p:extLst>
      <p:ext uri="{BB962C8B-B14F-4D97-AF65-F5344CB8AC3E}">
        <p14:creationId xmlns:p14="http://schemas.microsoft.com/office/powerpoint/2010/main" val="818027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3B1E8298-AB41-4316-8E93-011AD26BAF3C}" type="datetimeFigureOut">
              <a:rPr lang="cs-CZ" smtClean="0"/>
              <a:pPr/>
              <a:t>02.11.2019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41AA08-8C4B-4969-980B-F4A00F0D0AC3}" type="slidenum">
              <a:rPr lang="cs-CZ" smtClean="0"/>
              <a:pPr/>
              <a:t>‹#›</a:t>
            </a:fld>
            <a:endParaRPr lang="cs-CZ"/>
          </a:p>
        </p:txBody>
      </p:sp>
    </p:spTree>
    <p:extLst>
      <p:ext uri="{BB962C8B-B14F-4D97-AF65-F5344CB8AC3E}">
        <p14:creationId xmlns:p14="http://schemas.microsoft.com/office/powerpoint/2010/main" val="3698518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3B1E8298-AB41-4316-8E93-011AD26BAF3C}" type="datetimeFigureOut">
              <a:rPr lang="cs-CZ" smtClean="0"/>
              <a:pPr/>
              <a:t>02.11.2019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41AA08-8C4B-4969-980B-F4A00F0D0AC3}" type="slidenum">
              <a:rPr lang="cs-CZ" smtClean="0"/>
              <a:pPr/>
              <a:t>‹#›</a:t>
            </a:fld>
            <a:endParaRPr lang="cs-CZ"/>
          </a:p>
        </p:txBody>
      </p:sp>
    </p:spTree>
    <p:extLst>
      <p:ext uri="{BB962C8B-B14F-4D97-AF65-F5344CB8AC3E}">
        <p14:creationId xmlns:p14="http://schemas.microsoft.com/office/powerpoint/2010/main" val="1570626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3B1E8298-AB41-4316-8E93-011AD26BAF3C}" type="datetimeFigureOut">
              <a:rPr lang="cs-CZ" smtClean="0"/>
              <a:pPr/>
              <a:t>02.11.2019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41AA08-8C4B-4969-980B-F4A00F0D0AC3}" type="slidenum">
              <a:rPr lang="cs-CZ" smtClean="0"/>
              <a:pPr/>
              <a:t>‹#›</a:t>
            </a:fld>
            <a:endParaRPr lang="cs-CZ"/>
          </a:p>
        </p:txBody>
      </p:sp>
    </p:spTree>
    <p:extLst>
      <p:ext uri="{BB962C8B-B14F-4D97-AF65-F5344CB8AC3E}">
        <p14:creationId xmlns:p14="http://schemas.microsoft.com/office/powerpoint/2010/main" val="299022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3B1E8298-AB41-4316-8E93-011AD26BAF3C}" type="datetimeFigureOut">
              <a:rPr lang="cs-CZ" smtClean="0"/>
              <a:pPr/>
              <a:t>02.11.2019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641AA08-8C4B-4969-980B-F4A00F0D0AC3}" type="slidenum">
              <a:rPr lang="cs-CZ" smtClean="0"/>
              <a:pPr/>
              <a:t>‹#›</a:t>
            </a:fld>
            <a:endParaRPr lang="cs-CZ"/>
          </a:p>
        </p:txBody>
      </p:sp>
    </p:spTree>
    <p:extLst>
      <p:ext uri="{BB962C8B-B14F-4D97-AF65-F5344CB8AC3E}">
        <p14:creationId xmlns:p14="http://schemas.microsoft.com/office/powerpoint/2010/main" val="2242955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3B1E8298-AB41-4316-8E93-011AD26BAF3C}" type="datetimeFigureOut">
              <a:rPr lang="cs-CZ" smtClean="0"/>
              <a:pPr/>
              <a:t>02.11.2019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C641AA08-8C4B-4969-980B-F4A00F0D0AC3}" type="slidenum">
              <a:rPr lang="cs-CZ" smtClean="0"/>
              <a:pPr/>
              <a:t>‹#›</a:t>
            </a:fld>
            <a:endParaRPr lang="cs-CZ"/>
          </a:p>
        </p:txBody>
      </p:sp>
    </p:spTree>
    <p:extLst>
      <p:ext uri="{BB962C8B-B14F-4D97-AF65-F5344CB8AC3E}">
        <p14:creationId xmlns:p14="http://schemas.microsoft.com/office/powerpoint/2010/main" val="1451937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3B1E8298-AB41-4316-8E93-011AD26BAF3C}" type="datetimeFigureOut">
              <a:rPr lang="cs-CZ" smtClean="0"/>
              <a:pPr/>
              <a:t>02.11.2019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C641AA08-8C4B-4969-980B-F4A00F0D0AC3}" type="slidenum">
              <a:rPr lang="cs-CZ" smtClean="0"/>
              <a:pPr/>
              <a:t>‹#›</a:t>
            </a:fld>
            <a:endParaRPr lang="cs-CZ"/>
          </a:p>
        </p:txBody>
      </p:sp>
    </p:spTree>
    <p:extLst>
      <p:ext uri="{BB962C8B-B14F-4D97-AF65-F5344CB8AC3E}">
        <p14:creationId xmlns:p14="http://schemas.microsoft.com/office/powerpoint/2010/main" val="1011770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1E8298-AB41-4316-8E93-011AD26BAF3C}" type="datetimeFigureOut">
              <a:rPr lang="cs-CZ" smtClean="0"/>
              <a:pPr/>
              <a:t>02.11.2019</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C641AA08-8C4B-4969-980B-F4A00F0D0AC3}" type="slidenum">
              <a:rPr lang="cs-CZ" smtClean="0"/>
              <a:pPr/>
              <a:t>‹#›</a:t>
            </a:fld>
            <a:endParaRPr lang="cs-CZ"/>
          </a:p>
        </p:txBody>
      </p:sp>
    </p:spTree>
    <p:extLst>
      <p:ext uri="{BB962C8B-B14F-4D97-AF65-F5344CB8AC3E}">
        <p14:creationId xmlns:p14="http://schemas.microsoft.com/office/powerpoint/2010/main" val="4230862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3B1E8298-AB41-4316-8E93-011AD26BAF3C}" type="datetimeFigureOut">
              <a:rPr lang="cs-CZ" smtClean="0"/>
              <a:pPr/>
              <a:t>02.11.2019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641AA08-8C4B-4969-980B-F4A00F0D0AC3}" type="slidenum">
              <a:rPr lang="cs-CZ" smtClean="0"/>
              <a:pPr/>
              <a:t>‹#›</a:t>
            </a:fld>
            <a:endParaRPr lang="cs-CZ"/>
          </a:p>
        </p:txBody>
      </p:sp>
    </p:spTree>
    <p:extLst>
      <p:ext uri="{BB962C8B-B14F-4D97-AF65-F5344CB8AC3E}">
        <p14:creationId xmlns:p14="http://schemas.microsoft.com/office/powerpoint/2010/main" val="2638643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3B1E8298-AB41-4316-8E93-011AD26BAF3C}" type="datetimeFigureOut">
              <a:rPr lang="cs-CZ" smtClean="0"/>
              <a:pPr/>
              <a:t>02.11.2019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641AA08-8C4B-4969-980B-F4A00F0D0AC3}" type="slidenum">
              <a:rPr lang="cs-CZ" smtClean="0"/>
              <a:pPr/>
              <a:t>‹#›</a:t>
            </a:fld>
            <a:endParaRPr lang="cs-CZ"/>
          </a:p>
        </p:txBody>
      </p:sp>
    </p:spTree>
    <p:extLst>
      <p:ext uri="{BB962C8B-B14F-4D97-AF65-F5344CB8AC3E}">
        <p14:creationId xmlns:p14="http://schemas.microsoft.com/office/powerpoint/2010/main" val="1986858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1E8298-AB41-4316-8E93-011AD26BAF3C}" type="datetimeFigureOut">
              <a:rPr lang="cs-CZ" smtClean="0"/>
              <a:pPr/>
              <a:t>02.11.2019</a:t>
            </a:fld>
            <a:endParaRPr lang="cs-C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1AA08-8C4B-4969-980B-F4A00F0D0AC3}" type="slidenum">
              <a:rPr lang="cs-CZ" smtClean="0"/>
              <a:pPr/>
              <a:t>‹#›</a:t>
            </a:fld>
            <a:endParaRPr lang="cs-CZ"/>
          </a:p>
        </p:txBody>
      </p:sp>
    </p:spTree>
    <p:extLst>
      <p:ext uri="{BB962C8B-B14F-4D97-AF65-F5344CB8AC3E}">
        <p14:creationId xmlns:p14="http://schemas.microsoft.com/office/powerpoint/2010/main" val="13049678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Obdélník 7">
            <a:extLst>
              <a:ext uri="{FF2B5EF4-FFF2-40B4-BE49-F238E27FC236}">
                <a16:creationId xmlns="" xmlns:a16="http://schemas.microsoft.com/office/drawing/2014/main" id="{BE930D19-EF72-4D79-A0DC-31B24CE22F6D}"/>
              </a:ext>
            </a:extLst>
          </p:cNvPr>
          <p:cNvSpPr/>
          <p:nvPr/>
        </p:nvSpPr>
        <p:spPr>
          <a:xfrm>
            <a:off x="7132046" y="0"/>
            <a:ext cx="4761390" cy="7102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Nadpis 1">
            <a:extLst>
              <a:ext uri="{FF2B5EF4-FFF2-40B4-BE49-F238E27FC236}">
                <a16:creationId xmlns="" xmlns:a16="http://schemas.microsoft.com/office/drawing/2014/main" id="{B435ABFA-9923-4ECC-845B-C40A97CE541F}"/>
              </a:ext>
            </a:extLst>
          </p:cNvPr>
          <p:cNvSpPr>
            <a:spLocks noGrp="1"/>
          </p:cNvSpPr>
          <p:nvPr>
            <p:ph type="title"/>
          </p:nvPr>
        </p:nvSpPr>
        <p:spPr/>
        <p:txBody>
          <a:bodyPr>
            <a:normAutofit/>
          </a:bodyPr>
          <a:lstStyle/>
          <a:p>
            <a:r>
              <a:rPr lang="cs-CZ" sz="4000" b="1" dirty="0">
                <a:latin typeface="Times New Roman" panose="02020603050405020304" pitchFamily="18" charset="0"/>
                <a:cs typeface="Times New Roman" panose="02020603050405020304" pitchFamily="18" charset="0"/>
              </a:rPr>
              <a:t>Stáž - Nizozemské království</a:t>
            </a:r>
          </a:p>
        </p:txBody>
      </p:sp>
      <p:sp>
        <p:nvSpPr>
          <p:cNvPr id="3" name="Podnadpis 2">
            <a:extLst>
              <a:ext uri="{FF2B5EF4-FFF2-40B4-BE49-F238E27FC236}">
                <a16:creationId xmlns="" xmlns:a16="http://schemas.microsoft.com/office/drawing/2014/main" id="{9E1BA453-34B1-4EE1-8947-B41068CC284B}"/>
              </a:ext>
            </a:extLst>
          </p:cNvPr>
          <p:cNvSpPr>
            <a:spLocks noGrp="1"/>
          </p:cNvSpPr>
          <p:nvPr>
            <p:ph sz="half" idx="1"/>
          </p:nvPr>
        </p:nvSpPr>
        <p:spPr>
          <a:xfrm>
            <a:off x="509587" y="1981695"/>
            <a:ext cx="5181600" cy="4351338"/>
          </a:xfrm>
        </p:spPr>
        <p:txBody>
          <a:bodyPr>
            <a:normAutofit/>
          </a:bodyPr>
          <a:lstStyle/>
          <a:p>
            <a:r>
              <a:rPr lang="cs-CZ" b="1" dirty="0">
                <a:latin typeface="Times New Roman" panose="02020603050405020304" pitchFamily="18" charset="0"/>
                <a:cs typeface="Times New Roman" panose="02020603050405020304" pitchFamily="18" charset="0"/>
              </a:rPr>
              <a:t>14 – 17.4.2019</a:t>
            </a:r>
          </a:p>
        </p:txBody>
      </p:sp>
      <p:pic>
        <p:nvPicPr>
          <p:cNvPr id="11" name="Zástupný obsah 10">
            <a:extLst>
              <a:ext uri="{FF2B5EF4-FFF2-40B4-BE49-F238E27FC236}">
                <a16:creationId xmlns="" xmlns:a16="http://schemas.microsoft.com/office/drawing/2014/main" id="{563D0E6C-5A1A-4F05-9CB4-4EAA54A8D861}"/>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2057039"/>
            <a:ext cx="5181600" cy="3888509"/>
          </a:xfrm>
        </p:spPr>
      </p:pic>
      <p:pic>
        <p:nvPicPr>
          <p:cNvPr id="4" name="Obrázek 3">
            <a:extLst>
              <a:ext uri="{FF2B5EF4-FFF2-40B4-BE49-F238E27FC236}">
                <a16:creationId xmlns="" xmlns:a16="http://schemas.microsoft.com/office/drawing/2014/main" id="{E4CA7108-A3BA-4186-A430-4536776EA711}"/>
              </a:ext>
            </a:extLst>
          </p:cNvPr>
          <p:cNvPicPr/>
          <p:nvPr/>
        </p:nvPicPr>
        <p:blipFill rotWithShape="1">
          <a:blip r:embed="rId3" cstate="print">
            <a:extLst>
              <a:ext uri="{28A0092B-C50C-407E-A947-70E740481C1C}">
                <a14:useLocalDpi xmlns:a14="http://schemas.microsoft.com/office/drawing/2010/main" val="0"/>
              </a:ext>
            </a:extLst>
          </a:blip>
          <a:srcRect l="4637" t="16213" b="17057"/>
          <a:stretch/>
        </p:blipFill>
        <p:spPr bwMode="auto">
          <a:xfrm>
            <a:off x="7287610" y="26493"/>
            <a:ext cx="3048000" cy="609600"/>
          </a:xfrm>
          <a:prstGeom prst="rect">
            <a:avLst/>
          </a:prstGeom>
          <a:ln>
            <a:noFill/>
          </a:ln>
          <a:extLst>
            <a:ext uri="{53640926-AAD7-44D8-BBD7-CCE9431645EC}">
              <a14:shadowObscured xmlns:a14="http://schemas.microsoft.com/office/drawing/2010/main"/>
            </a:ext>
          </a:extLst>
        </p:spPr>
      </p:pic>
      <p:pic>
        <p:nvPicPr>
          <p:cNvPr id="7" name="Obrázek 6">
            <a:extLst>
              <a:ext uri="{FF2B5EF4-FFF2-40B4-BE49-F238E27FC236}">
                <a16:creationId xmlns="" xmlns:a16="http://schemas.microsoft.com/office/drawing/2014/main" id="{7C8BB363-1DB4-4900-9369-881D731268CE}"/>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10986716" y="74118"/>
            <a:ext cx="561975" cy="561975"/>
          </a:xfrm>
          <a:prstGeom prst="rect">
            <a:avLst/>
          </a:prstGeom>
          <a:noFill/>
        </p:spPr>
      </p:pic>
      <p:sp>
        <p:nvSpPr>
          <p:cNvPr id="126" name="Rectangle 126">
            <a:extLst>
              <a:ext uri="{FF2B5EF4-FFF2-40B4-BE49-F238E27FC236}">
                <a16:creationId xmlns="" xmlns:a16="http://schemas.microsoft.com/office/drawing/2014/main" id="{DEB06A02-9C41-43D8-B753-DA2E34712863}"/>
              </a:ext>
            </a:extLst>
          </p:cNvPr>
          <p:cNvSpPr>
            <a:spLocks noChangeArrowheads="1"/>
          </p:cNvSpPr>
          <p:nvPr/>
        </p:nvSpPr>
        <p:spPr bwMode="auto">
          <a:xfrm>
            <a:off x="6892925" y="3614738"/>
            <a:ext cx="825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044" rIns="0" bIns="19044" numCol="1" anchor="ctr" anchorCtr="0" compatLnSpc="1">
            <a:prstTxWarp prst="textNoShape">
              <a:avLst/>
            </a:prstTxWarp>
            <a:spAutoFit/>
          </a:bodyPr>
          <a:lstStyle/>
          <a:p>
            <a:endParaRPr lang="cs-CZ"/>
          </a:p>
        </p:txBody>
      </p:sp>
      <p:sp>
        <p:nvSpPr>
          <p:cNvPr id="127" name="Rectangle 127">
            <a:extLst>
              <a:ext uri="{FF2B5EF4-FFF2-40B4-BE49-F238E27FC236}">
                <a16:creationId xmlns="" xmlns:a16="http://schemas.microsoft.com/office/drawing/2014/main" id="{61FEB05E-F8F3-40A3-9AC1-C8CF976E12B8}"/>
              </a:ext>
            </a:extLst>
          </p:cNvPr>
          <p:cNvSpPr>
            <a:spLocks noChangeArrowheads="1"/>
          </p:cNvSpPr>
          <p:nvPr/>
        </p:nvSpPr>
        <p:spPr bwMode="auto">
          <a:xfrm>
            <a:off x="6892925" y="3614738"/>
            <a:ext cx="825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044" rIns="0" bIns="19044" numCol="1" anchor="ctr" anchorCtr="0" compatLnSpc="1">
            <a:prstTxWarp prst="textNoShape">
              <a:avLst/>
            </a:prstTxWarp>
            <a:spAutoFit/>
          </a:bodyPr>
          <a:lstStyle/>
          <a:p>
            <a:endParaRPr lang="cs-CZ"/>
          </a:p>
        </p:txBody>
      </p:sp>
      <p:sp>
        <p:nvSpPr>
          <p:cNvPr id="128" name="Rectangle 128">
            <a:extLst>
              <a:ext uri="{FF2B5EF4-FFF2-40B4-BE49-F238E27FC236}">
                <a16:creationId xmlns="" xmlns:a16="http://schemas.microsoft.com/office/drawing/2014/main" id="{5423C798-02F7-49B3-AD02-F10A90CFFDF8}"/>
              </a:ext>
            </a:extLst>
          </p:cNvPr>
          <p:cNvSpPr>
            <a:spLocks noChangeArrowheads="1"/>
          </p:cNvSpPr>
          <p:nvPr/>
        </p:nvSpPr>
        <p:spPr bwMode="auto">
          <a:xfrm>
            <a:off x="6892925" y="3614738"/>
            <a:ext cx="825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6960" tIns="31740" rIns="126960" bIns="31740" numCol="1" anchor="ctr" anchorCtr="0" compatLnSpc="1">
            <a:prstTxWarp prst="textNoShape">
              <a:avLst/>
            </a:prstTxWarp>
            <a:spAutoFit/>
          </a:bodyPr>
          <a:lstStyle/>
          <a:p>
            <a:endParaRPr lang="cs-CZ"/>
          </a:p>
        </p:txBody>
      </p:sp>
      <p:sp>
        <p:nvSpPr>
          <p:cNvPr id="130" name="Rectangle 130">
            <a:extLst>
              <a:ext uri="{FF2B5EF4-FFF2-40B4-BE49-F238E27FC236}">
                <a16:creationId xmlns="" xmlns:a16="http://schemas.microsoft.com/office/drawing/2014/main" id="{C25B5F88-628D-46EA-A713-E3BDE491C749}"/>
              </a:ext>
            </a:extLst>
          </p:cNvPr>
          <p:cNvSpPr>
            <a:spLocks noChangeArrowheads="1"/>
          </p:cNvSpPr>
          <p:nvPr/>
        </p:nvSpPr>
        <p:spPr bwMode="auto">
          <a:xfrm>
            <a:off x="2438400" y="3360738"/>
            <a:ext cx="825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044" rIns="0" bIns="19044" numCol="1" anchor="ctr" anchorCtr="0" compatLnSpc="1">
            <a:prstTxWarp prst="textNoShape">
              <a:avLst/>
            </a:prstTxWarp>
            <a:spAutoFit/>
          </a:bodyPr>
          <a:lstStyle/>
          <a:p>
            <a:endParaRPr lang="cs-CZ"/>
          </a:p>
        </p:txBody>
      </p:sp>
      <p:sp>
        <p:nvSpPr>
          <p:cNvPr id="135" name="Rectangle 137">
            <a:extLst>
              <a:ext uri="{FF2B5EF4-FFF2-40B4-BE49-F238E27FC236}">
                <a16:creationId xmlns="" xmlns:a16="http://schemas.microsoft.com/office/drawing/2014/main" id="{44E509C9-035D-4136-B94D-D7FA1BEAE640}"/>
              </a:ext>
            </a:extLst>
          </p:cNvPr>
          <p:cNvSpPr>
            <a:spLocks noChangeArrowheads="1"/>
          </p:cNvSpPr>
          <p:nvPr/>
        </p:nvSpPr>
        <p:spPr bwMode="auto">
          <a:xfrm>
            <a:off x="4165600" y="5081588"/>
            <a:ext cx="825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044" rIns="0" bIns="19044" numCol="1" anchor="ctr" anchorCtr="0" compatLnSpc="1">
            <a:prstTxWarp prst="textNoShape">
              <a:avLst/>
            </a:prstTxWarp>
            <a:spAutoFit/>
          </a:bodyPr>
          <a:lstStyle/>
          <a:p>
            <a:endParaRPr lang="cs-CZ"/>
          </a:p>
        </p:txBody>
      </p:sp>
      <p:sp>
        <p:nvSpPr>
          <p:cNvPr id="136" name="Rectangle 138">
            <a:extLst>
              <a:ext uri="{FF2B5EF4-FFF2-40B4-BE49-F238E27FC236}">
                <a16:creationId xmlns="" xmlns:a16="http://schemas.microsoft.com/office/drawing/2014/main" id="{63FE6304-CCA5-4356-8D62-BC5888E0DA52}"/>
              </a:ext>
            </a:extLst>
          </p:cNvPr>
          <p:cNvSpPr>
            <a:spLocks noChangeArrowheads="1"/>
          </p:cNvSpPr>
          <p:nvPr/>
        </p:nvSpPr>
        <p:spPr bwMode="auto">
          <a:xfrm>
            <a:off x="4165600" y="5081588"/>
            <a:ext cx="825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044" rIns="0" bIns="19044" numCol="1" anchor="ctr" anchorCtr="0" compatLnSpc="1">
            <a:prstTxWarp prst="textNoShape">
              <a:avLst/>
            </a:prstTxWarp>
            <a:spAutoFit/>
          </a:bodyPr>
          <a:lstStyle/>
          <a:p>
            <a:endParaRPr lang="cs-CZ"/>
          </a:p>
        </p:txBody>
      </p:sp>
      <p:sp>
        <p:nvSpPr>
          <p:cNvPr id="151" name="Rectangle 235">
            <a:extLst>
              <a:ext uri="{FF2B5EF4-FFF2-40B4-BE49-F238E27FC236}">
                <a16:creationId xmlns="" xmlns:a16="http://schemas.microsoft.com/office/drawing/2014/main" id="{F73728C1-38A5-4816-905C-1B1728CC7669}"/>
              </a:ext>
            </a:extLst>
          </p:cNvPr>
          <p:cNvSpPr>
            <a:spLocks noChangeArrowheads="1"/>
          </p:cNvSpPr>
          <p:nvPr/>
        </p:nvSpPr>
        <p:spPr bwMode="auto">
          <a:xfrm>
            <a:off x="7924800" y="3360738"/>
            <a:ext cx="825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044" rIns="0" bIns="19044" numCol="1" anchor="ctr" anchorCtr="0" compatLnSpc="1">
            <a:prstTxWarp prst="textNoShape">
              <a:avLst/>
            </a:prstTxWarp>
            <a:spAutoFit/>
          </a:bodyPr>
          <a:lstStyle/>
          <a:p>
            <a:endParaRPr lang="cs-CZ"/>
          </a:p>
        </p:txBody>
      </p:sp>
      <p:sp>
        <p:nvSpPr>
          <p:cNvPr id="152" name="Rectangle 236">
            <a:extLst>
              <a:ext uri="{FF2B5EF4-FFF2-40B4-BE49-F238E27FC236}">
                <a16:creationId xmlns="" xmlns:a16="http://schemas.microsoft.com/office/drawing/2014/main" id="{4974E89E-CB02-4DB7-B278-A6FF16264ABB}"/>
              </a:ext>
            </a:extLst>
          </p:cNvPr>
          <p:cNvSpPr>
            <a:spLocks noChangeArrowheads="1"/>
          </p:cNvSpPr>
          <p:nvPr/>
        </p:nvSpPr>
        <p:spPr bwMode="auto">
          <a:xfrm>
            <a:off x="7924800" y="3360738"/>
            <a:ext cx="825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044" rIns="0" bIns="19044" numCol="1" anchor="ctr" anchorCtr="0" compatLnSpc="1">
            <a:prstTxWarp prst="textNoShape">
              <a:avLst/>
            </a:prstTxWarp>
            <a:spAutoFit/>
          </a:bodyPr>
          <a:lstStyle/>
          <a:p>
            <a:endParaRPr lang="cs-CZ"/>
          </a:p>
        </p:txBody>
      </p:sp>
      <p:sp>
        <p:nvSpPr>
          <p:cNvPr id="1154" name="Rectangle 246">
            <a:extLst>
              <a:ext uri="{FF2B5EF4-FFF2-40B4-BE49-F238E27FC236}">
                <a16:creationId xmlns="" xmlns:a16="http://schemas.microsoft.com/office/drawing/2014/main" id="{58B50D27-6390-43FA-83BC-BD44C14DEF85}"/>
              </a:ext>
            </a:extLst>
          </p:cNvPr>
          <p:cNvSpPr>
            <a:spLocks noChangeArrowheads="1"/>
          </p:cNvSpPr>
          <p:nvPr/>
        </p:nvSpPr>
        <p:spPr bwMode="auto">
          <a:xfrm>
            <a:off x="838200" y="3360738"/>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044" rIns="0" bIns="19044" numCol="1" anchor="ctr" anchorCtr="0" compatLnSpc="1">
            <a:prstTxWarp prst="textNoShape">
              <a:avLst/>
            </a:prstTxWarp>
            <a:spAutoFit/>
          </a:bodyPr>
          <a:lstStyle/>
          <a:p>
            <a:endParaRPr lang="cs-CZ"/>
          </a:p>
        </p:txBody>
      </p:sp>
      <p:sp>
        <p:nvSpPr>
          <p:cNvPr id="1156" name="Rectangle 248">
            <a:extLst>
              <a:ext uri="{FF2B5EF4-FFF2-40B4-BE49-F238E27FC236}">
                <a16:creationId xmlns="" xmlns:a16="http://schemas.microsoft.com/office/drawing/2014/main" id="{A08DBF50-71C7-45ED-BB47-9EB18645F738}"/>
              </a:ext>
            </a:extLst>
          </p:cNvPr>
          <p:cNvSpPr>
            <a:spLocks noChangeArrowheads="1"/>
          </p:cNvSpPr>
          <p:nvPr/>
        </p:nvSpPr>
        <p:spPr bwMode="auto">
          <a:xfrm>
            <a:off x="2495550" y="126696788"/>
            <a:ext cx="825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044" rIns="0" bIns="19044" numCol="1" anchor="ctr" anchorCtr="0" compatLnSpc="1">
            <a:prstTxWarp prst="textNoShape">
              <a:avLst/>
            </a:prstTxWarp>
            <a:spAutoFit/>
          </a:bodyPr>
          <a:lstStyle/>
          <a:p>
            <a:endParaRPr lang="cs-CZ"/>
          </a:p>
        </p:txBody>
      </p:sp>
      <p:sp>
        <p:nvSpPr>
          <p:cNvPr id="1157" name="Rectangle 249">
            <a:extLst>
              <a:ext uri="{FF2B5EF4-FFF2-40B4-BE49-F238E27FC236}">
                <a16:creationId xmlns="" xmlns:a16="http://schemas.microsoft.com/office/drawing/2014/main" id="{19CD9DF7-4913-41FC-8C1C-0AA053E2E164}"/>
              </a:ext>
            </a:extLst>
          </p:cNvPr>
          <p:cNvSpPr>
            <a:spLocks noChangeArrowheads="1"/>
          </p:cNvSpPr>
          <p:nvPr/>
        </p:nvSpPr>
        <p:spPr bwMode="auto">
          <a:xfrm>
            <a:off x="2495550" y="126696788"/>
            <a:ext cx="825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044" rIns="0" bIns="19044" numCol="1" anchor="ctr" anchorCtr="0" compatLnSpc="1">
            <a:prstTxWarp prst="textNoShape">
              <a:avLst/>
            </a:prstTxWarp>
            <a:spAutoFit/>
          </a:bodyPr>
          <a:lstStyle/>
          <a:p>
            <a:endParaRPr lang="cs-CZ"/>
          </a:p>
        </p:txBody>
      </p:sp>
      <p:sp>
        <p:nvSpPr>
          <p:cNvPr id="1158" name="Rectangle 250">
            <a:extLst>
              <a:ext uri="{FF2B5EF4-FFF2-40B4-BE49-F238E27FC236}">
                <a16:creationId xmlns="" xmlns:a16="http://schemas.microsoft.com/office/drawing/2014/main" id="{DD1FDB16-2B5B-46B4-BC82-2DB7AA03F6A9}"/>
              </a:ext>
            </a:extLst>
          </p:cNvPr>
          <p:cNvSpPr>
            <a:spLocks noChangeArrowheads="1"/>
          </p:cNvSpPr>
          <p:nvPr/>
        </p:nvSpPr>
        <p:spPr bwMode="auto">
          <a:xfrm>
            <a:off x="6737350" y="216320688"/>
            <a:ext cx="825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044" rIns="0" bIns="19044" numCol="1" anchor="ctr" anchorCtr="0" compatLnSpc="1">
            <a:prstTxWarp prst="textNoShape">
              <a:avLst/>
            </a:prstTxWarp>
            <a:spAutoFit/>
          </a:bodyPr>
          <a:lstStyle/>
          <a:p>
            <a:endParaRPr lang="cs-CZ"/>
          </a:p>
        </p:txBody>
      </p:sp>
      <p:sp>
        <p:nvSpPr>
          <p:cNvPr id="1159" name="Rectangle 251">
            <a:extLst>
              <a:ext uri="{FF2B5EF4-FFF2-40B4-BE49-F238E27FC236}">
                <a16:creationId xmlns="" xmlns:a16="http://schemas.microsoft.com/office/drawing/2014/main" id="{B38ADA88-10C3-49D5-83F9-4C88AD1D9696}"/>
              </a:ext>
            </a:extLst>
          </p:cNvPr>
          <p:cNvSpPr>
            <a:spLocks noChangeArrowheads="1"/>
          </p:cNvSpPr>
          <p:nvPr/>
        </p:nvSpPr>
        <p:spPr bwMode="auto">
          <a:xfrm>
            <a:off x="6737350" y="216320688"/>
            <a:ext cx="825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044" rIns="0" bIns="19044" numCol="1" anchor="ctr" anchorCtr="0" compatLnSpc="1">
            <a:prstTxWarp prst="textNoShape">
              <a:avLst/>
            </a:prstTxWarp>
            <a:spAutoFit/>
          </a:bodyPr>
          <a:lstStyle/>
          <a:p>
            <a:endParaRPr lang="cs-CZ"/>
          </a:p>
        </p:txBody>
      </p:sp>
      <p:sp>
        <p:nvSpPr>
          <p:cNvPr id="1160" name="Rectangle 252">
            <a:extLst>
              <a:ext uri="{FF2B5EF4-FFF2-40B4-BE49-F238E27FC236}">
                <a16:creationId xmlns="" xmlns:a16="http://schemas.microsoft.com/office/drawing/2014/main" id="{292484AA-04B7-44D5-A694-7C6C1492955D}"/>
              </a:ext>
            </a:extLst>
          </p:cNvPr>
          <p:cNvSpPr>
            <a:spLocks noChangeArrowheads="1"/>
          </p:cNvSpPr>
          <p:nvPr/>
        </p:nvSpPr>
        <p:spPr bwMode="auto">
          <a:xfrm>
            <a:off x="6737350" y="216320688"/>
            <a:ext cx="825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044" rIns="0" bIns="19044" numCol="1" anchor="ctr" anchorCtr="0" compatLnSpc="1">
            <a:prstTxWarp prst="textNoShape">
              <a:avLst/>
            </a:prstTxWarp>
            <a:spAutoFit/>
          </a:bodyPr>
          <a:lstStyle/>
          <a:p>
            <a:endParaRPr lang="cs-CZ"/>
          </a:p>
        </p:txBody>
      </p:sp>
      <p:sp>
        <p:nvSpPr>
          <p:cNvPr id="1161" name="Rectangle 253">
            <a:extLst>
              <a:ext uri="{FF2B5EF4-FFF2-40B4-BE49-F238E27FC236}">
                <a16:creationId xmlns="" xmlns:a16="http://schemas.microsoft.com/office/drawing/2014/main" id="{DA9A9E56-FE46-40A8-8240-F912F6505568}"/>
              </a:ext>
            </a:extLst>
          </p:cNvPr>
          <p:cNvSpPr>
            <a:spLocks noChangeArrowheads="1"/>
          </p:cNvSpPr>
          <p:nvPr/>
        </p:nvSpPr>
        <p:spPr bwMode="auto">
          <a:xfrm>
            <a:off x="6737350" y="216320688"/>
            <a:ext cx="825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044" rIns="0" bIns="19044" numCol="1" anchor="ctr" anchorCtr="0" compatLnSpc="1">
            <a:prstTxWarp prst="textNoShape">
              <a:avLst/>
            </a:prstTxWarp>
            <a:spAutoFit/>
          </a:bodyPr>
          <a:lstStyle/>
          <a:p>
            <a:endParaRPr lang="cs-CZ"/>
          </a:p>
        </p:txBody>
      </p:sp>
      <p:sp>
        <p:nvSpPr>
          <p:cNvPr id="1162" name="Rectangle 254">
            <a:extLst>
              <a:ext uri="{FF2B5EF4-FFF2-40B4-BE49-F238E27FC236}">
                <a16:creationId xmlns="" xmlns:a16="http://schemas.microsoft.com/office/drawing/2014/main" id="{DB278B94-2DEB-4634-AF3D-F5EDC437AFDC}"/>
              </a:ext>
            </a:extLst>
          </p:cNvPr>
          <p:cNvSpPr>
            <a:spLocks noChangeArrowheads="1"/>
          </p:cNvSpPr>
          <p:nvPr/>
        </p:nvSpPr>
        <p:spPr bwMode="auto">
          <a:xfrm>
            <a:off x="6737350" y="216320688"/>
            <a:ext cx="825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044" rIns="0" bIns="19044" numCol="1" anchor="ctr" anchorCtr="0" compatLnSpc="1">
            <a:prstTxWarp prst="textNoShape">
              <a:avLst/>
            </a:prstTxWarp>
            <a:spAutoFit/>
          </a:bodyPr>
          <a:lstStyle/>
          <a:p>
            <a:endParaRPr lang="cs-CZ"/>
          </a:p>
        </p:txBody>
      </p:sp>
      <p:sp>
        <p:nvSpPr>
          <p:cNvPr id="1163" name="Rectangle 255">
            <a:extLst>
              <a:ext uri="{FF2B5EF4-FFF2-40B4-BE49-F238E27FC236}">
                <a16:creationId xmlns="" xmlns:a16="http://schemas.microsoft.com/office/drawing/2014/main" id="{AB5A994A-7FB0-436A-ADE8-0DAE6582EB6A}"/>
              </a:ext>
            </a:extLst>
          </p:cNvPr>
          <p:cNvSpPr>
            <a:spLocks noChangeArrowheads="1"/>
          </p:cNvSpPr>
          <p:nvPr/>
        </p:nvSpPr>
        <p:spPr bwMode="auto">
          <a:xfrm>
            <a:off x="6737350" y="216320688"/>
            <a:ext cx="825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044" rIns="0" bIns="19044" numCol="1" anchor="ctr" anchorCtr="0" compatLnSpc="1">
            <a:prstTxWarp prst="textNoShape">
              <a:avLst/>
            </a:prstTxWarp>
            <a:spAutoFit/>
          </a:bodyPr>
          <a:lstStyle/>
          <a:p>
            <a:endParaRPr lang="cs-CZ"/>
          </a:p>
        </p:txBody>
      </p:sp>
      <p:sp>
        <p:nvSpPr>
          <p:cNvPr id="1164" name="Rectangle 256">
            <a:extLst>
              <a:ext uri="{FF2B5EF4-FFF2-40B4-BE49-F238E27FC236}">
                <a16:creationId xmlns="" xmlns:a16="http://schemas.microsoft.com/office/drawing/2014/main" id="{198EE9BB-E638-47BA-98CC-A965DE6F3175}"/>
              </a:ext>
            </a:extLst>
          </p:cNvPr>
          <p:cNvSpPr>
            <a:spLocks noChangeArrowheads="1"/>
          </p:cNvSpPr>
          <p:nvPr/>
        </p:nvSpPr>
        <p:spPr bwMode="auto">
          <a:xfrm>
            <a:off x="6737350" y="216358788"/>
            <a:ext cx="825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044" rIns="0" bIns="19044" numCol="1" anchor="ctr" anchorCtr="0" compatLnSpc="1">
            <a:prstTxWarp prst="textNoShape">
              <a:avLst/>
            </a:prstTxWarp>
            <a:spAutoFit/>
          </a:bodyPr>
          <a:lstStyle/>
          <a:p>
            <a:endParaRPr lang="cs-CZ"/>
          </a:p>
        </p:txBody>
      </p:sp>
      <p:sp>
        <p:nvSpPr>
          <p:cNvPr id="1165" name="Rectangle 257">
            <a:extLst>
              <a:ext uri="{FF2B5EF4-FFF2-40B4-BE49-F238E27FC236}">
                <a16:creationId xmlns="" xmlns:a16="http://schemas.microsoft.com/office/drawing/2014/main" id="{2B730241-E98A-46D0-815B-AF9FE1DB8A58}"/>
              </a:ext>
            </a:extLst>
          </p:cNvPr>
          <p:cNvSpPr>
            <a:spLocks noChangeArrowheads="1"/>
          </p:cNvSpPr>
          <p:nvPr/>
        </p:nvSpPr>
        <p:spPr bwMode="auto">
          <a:xfrm>
            <a:off x="6737350" y="216358788"/>
            <a:ext cx="825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044" rIns="0" bIns="19044" numCol="1" anchor="ctr" anchorCtr="0" compatLnSpc="1">
            <a:prstTxWarp prst="textNoShape">
              <a:avLst/>
            </a:prstTxWarp>
            <a:spAutoFit/>
          </a:bodyPr>
          <a:lstStyle/>
          <a:p>
            <a:endParaRPr lang="cs-CZ"/>
          </a:p>
        </p:txBody>
      </p:sp>
      <p:sp>
        <p:nvSpPr>
          <p:cNvPr id="1167" name="Rectangle 259">
            <a:extLst>
              <a:ext uri="{FF2B5EF4-FFF2-40B4-BE49-F238E27FC236}">
                <a16:creationId xmlns="" xmlns:a16="http://schemas.microsoft.com/office/drawing/2014/main" id="{B2A62C8C-B995-43CC-A5FB-DC4A53E356DF}"/>
              </a:ext>
            </a:extLst>
          </p:cNvPr>
          <p:cNvSpPr>
            <a:spLocks noChangeArrowheads="1"/>
          </p:cNvSpPr>
          <p:nvPr/>
        </p:nvSpPr>
        <p:spPr bwMode="auto">
          <a:xfrm>
            <a:off x="3644900" y="4681538"/>
            <a:ext cx="8255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9044" rIns="0" bIns="19044" numCol="1" anchor="ctr" anchorCtr="0" compatLnSpc="1">
            <a:prstTxWarp prst="textNoShape">
              <a:avLst/>
            </a:prstTxWarp>
            <a:spAutoFit/>
          </a:bodyPr>
          <a:lstStyle/>
          <a:p>
            <a:endParaRPr lang="cs-CZ"/>
          </a:p>
        </p:txBody>
      </p:sp>
      <p:pic>
        <p:nvPicPr>
          <p:cNvPr id="1107" name="Picture 83" descr="https://email.forpsi.com/javascript/release/dojo/dojo/resources/blank.gif">
            <a:extLst>
              <a:ext uri="{FF2B5EF4-FFF2-40B4-BE49-F238E27FC236}">
                <a16:creationId xmlns="" xmlns:a16="http://schemas.microsoft.com/office/drawing/2014/main" id="{CFF06C7A-CA71-4A33-8701-93D7539591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700" y="223361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108" name="Picture 84" descr="https://email.forpsi.com/javascript/release/dojo/dojo/resources/blank.gif">
            <a:extLst>
              <a:ext uri="{FF2B5EF4-FFF2-40B4-BE49-F238E27FC236}">
                <a16:creationId xmlns="" xmlns:a16="http://schemas.microsoft.com/office/drawing/2014/main" id="{5BA8F16B-4052-404B-8FF9-D7BF4BC4FE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338" y="223361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109" name="Picture 85" descr="https://email.forpsi.com/javascript/release/dojo/dojo/resources/blank.gif">
            <a:extLst>
              <a:ext uri="{FF2B5EF4-FFF2-40B4-BE49-F238E27FC236}">
                <a16:creationId xmlns="" xmlns:a16="http://schemas.microsoft.com/office/drawing/2014/main" id="{D438218F-44B1-4657-87EF-2692051E8D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700" y="25066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110" name="Picture 86" descr="https://email.forpsi.com/javascript/release/dojo/dojo/resources/blank.gif">
            <a:extLst>
              <a:ext uri="{FF2B5EF4-FFF2-40B4-BE49-F238E27FC236}">
                <a16:creationId xmlns="" xmlns:a16="http://schemas.microsoft.com/office/drawing/2014/main" id="{FBEF5896-92CD-495C-983E-F0F80AE10D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338" y="25066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111" name="Picture 87" descr="https://email.forpsi.com/javascript/release/dojo/dojo/resources/blank.gif">
            <a:extLst>
              <a:ext uri="{FF2B5EF4-FFF2-40B4-BE49-F238E27FC236}">
                <a16:creationId xmlns="" xmlns:a16="http://schemas.microsoft.com/office/drawing/2014/main" id="{609DE836-A2CD-4A55-BFEB-2A5C741FF1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700" y="27813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112" name="Picture 88" descr="https://email.forpsi.com/javascript/release/dojo/dojo/resources/blank.gif">
            <a:extLst>
              <a:ext uri="{FF2B5EF4-FFF2-40B4-BE49-F238E27FC236}">
                <a16:creationId xmlns="" xmlns:a16="http://schemas.microsoft.com/office/drawing/2014/main" id="{EC895843-41D2-4FAB-B1C2-D38B801502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338" y="27813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113" name="Picture 89" descr="https://email.forpsi.com/javascript/release/dojo/dojo/resources/blank.gif">
            <a:extLst>
              <a:ext uri="{FF2B5EF4-FFF2-40B4-BE49-F238E27FC236}">
                <a16:creationId xmlns="" xmlns:a16="http://schemas.microsoft.com/office/drawing/2014/main" id="{8085078D-1BFB-422F-8849-D8995D30BF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700" y="30559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114" name="Picture 90" descr="https://email.forpsi.com/javascript/release/dojo/dojo/resources/blank.gif">
            <a:extLst>
              <a:ext uri="{FF2B5EF4-FFF2-40B4-BE49-F238E27FC236}">
                <a16:creationId xmlns="" xmlns:a16="http://schemas.microsoft.com/office/drawing/2014/main" id="{85659691-1D0D-47CA-813E-7D50FBC85E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338" y="30559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121" name="Picture 97" descr="https://email.forpsi.com/javascript/release/dojo/dojo/resources/blank.gif">
            <a:extLst>
              <a:ext uri="{FF2B5EF4-FFF2-40B4-BE49-F238E27FC236}">
                <a16:creationId xmlns="" xmlns:a16="http://schemas.microsoft.com/office/drawing/2014/main" id="{3531094E-9D80-48D3-82C2-5DDF3DA97D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338" y="14859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122" name="Picture 98" descr="https://email.forpsi.com/javascript/release/dojo/dojo/resources/blank.gif">
            <a:extLst>
              <a:ext uri="{FF2B5EF4-FFF2-40B4-BE49-F238E27FC236}">
                <a16:creationId xmlns="" xmlns:a16="http://schemas.microsoft.com/office/drawing/2014/main" id="{E5A4FCA3-D231-48B8-BBAD-4C325BF5C6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700" y="17605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123" name="Picture 99" descr="https://email.forpsi.com/javascript/release/dojo/dojo/resources/blank.gif">
            <a:extLst>
              <a:ext uri="{FF2B5EF4-FFF2-40B4-BE49-F238E27FC236}">
                <a16:creationId xmlns="" xmlns:a16="http://schemas.microsoft.com/office/drawing/2014/main" id="{9E815DC5-A59C-420A-982B-D1962B56AF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338" y="17605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124" name="Picture 100" descr="https://email.forpsi.com/javascript/release/dojo/dojo/resources/blank.gif">
            <a:extLst>
              <a:ext uri="{FF2B5EF4-FFF2-40B4-BE49-F238E27FC236}">
                <a16:creationId xmlns="" xmlns:a16="http://schemas.microsoft.com/office/drawing/2014/main" id="{0DC86990-72D8-4EE7-ADB2-6015D40C43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700" y="20351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125" name="Picture 101" descr="https://email.forpsi.com/javascript/release/dojo/dojo/resources/blank.gif">
            <a:extLst>
              <a:ext uri="{FF2B5EF4-FFF2-40B4-BE49-F238E27FC236}">
                <a16:creationId xmlns="" xmlns:a16="http://schemas.microsoft.com/office/drawing/2014/main" id="{00CA8F70-A1DE-4CE2-BB9F-1693327BC2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338" y="20351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126" name="Picture 102" descr="https://email.forpsi.com/javascript/release/dojo/dojo/resources/blank.gif">
            <a:extLst>
              <a:ext uri="{FF2B5EF4-FFF2-40B4-BE49-F238E27FC236}">
                <a16:creationId xmlns="" xmlns:a16="http://schemas.microsoft.com/office/drawing/2014/main" id="{A7B03393-F03D-452D-BD54-08FBBC98F7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700" y="230981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127" name="Picture 103" descr="https://email.forpsi.com/javascript/release/dojo/dojo/resources/blank.gif">
            <a:extLst>
              <a:ext uri="{FF2B5EF4-FFF2-40B4-BE49-F238E27FC236}">
                <a16:creationId xmlns="" xmlns:a16="http://schemas.microsoft.com/office/drawing/2014/main" id="{4C00E63C-D198-4CC1-AA96-2C462A6F635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338" y="230981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128" name="Picture 104" descr="https://email.forpsi.com/javascript/release/dojo/dojo/resources/blank.gif">
            <a:extLst>
              <a:ext uri="{FF2B5EF4-FFF2-40B4-BE49-F238E27FC236}">
                <a16:creationId xmlns="" xmlns:a16="http://schemas.microsoft.com/office/drawing/2014/main" id="{9A165A07-AF4F-4640-A533-8214BBFCA5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700" y="25828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129" name="Picture 105" descr="https://email.forpsi.com/javascript/release/dojo/dojo/resources/blank.gif">
            <a:extLst>
              <a:ext uri="{FF2B5EF4-FFF2-40B4-BE49-F238E27FC236}">
                <a16:creationId xmlns="" xmlns:a16="http://schemas.microsoft.com/office/drawing/2014/main" id="{91F07D6B-4686-462F-804C-48BF855B0C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338" y="25828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130" name="Picture 106" descr="https://email.forpsi.com/javascript/release/dojo/dojo/resources/blank.gif">
            <a:extLst>
              <a:ext uri="{FF2B5EF4-FFF2-40B4-BE49-F238E27FC236}">
                <a16:creationId xmlns="" xmlns:a16="http://schemas.microsoft.com/office/drawing/2014/main" id="{2D2A458D-6B70-4EBD-ABCD-DE5EBE05CC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700" y="28575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131" name="Picture 107" descr="https://email.forpsi.com/javascript/release/dojo/dojo/resources/blank.gif">
            <a:extLst>
              <a:ext uri="{FF2B5EF4-FFF2-40B4-BE49-F238E27FC236}">
                <a16:creationId xmlns="" xmlns:a16="http://schemas.microsoft.com/office/drawing/2014/main" id="{2879D8B8-86AE-4247-A2E8-6269999589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338" y="28575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313" name="Picture 289" descr="https://email.forpsi.com/javascript/release/dojo/dojo/resources/blank.gif">
            <a:extLst>
              <a:ext uri="{FF2B5EF4-FFF2-40B4-BE49-F238E27FC236}">
                <a16:creationId xmlns="" xmlns:a16="http://schemas.microsoft.com/office/drawing/2014/main" id="{3B0F60DC-6621-4030-B44F-44F9B2AE6F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700" y="30861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314" name="Picture 290" descr="https://email.forpsi.com/javascript/release/dojo/dojo/resources/blank.gif">
            <a:extLst>
              <a:ext uri="{FF2B5EF4-FFF2-40B4-BE49-F238E27FC236}">
                <a16:creationId xmlns="" xmlns:a16="http://schemas.microsoft.com/office/drawing/2014/main" id="{43C67B48-AE90-49B7-BC48-AB6732571D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700" y="30861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226" name="Picture 142" descr="https://email.forpsi.com/javascript/release/dojo/dojo/resources/blank.gif">
            <a:extLst>
              <a:ext uri="{FF2B5EF4-FFF2-40B4-BE49-F238E27FC236}">
                <a16:creationId xmlns="" xmlns:a16="http://schemas.microsoft.com/office/drawing/2014/main" id="{5D37D56F-1825-4212-B916-92101DFD8F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700" y="30861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227" name="Picture 143" descr="https://email.forpsi.com/javascript/release/dojo/dojo/resources/blank.gif">
            <a:extLst>
              <a:ext uri="{FF2B5EF4-FFF2-40B4-BE49-F238E27FC236}">
                <a16:creationId xmlns="" xmlns:a16="http://schemas.microsoft.com/office/drawing/2014/main" id="{BA5FCF09-9A54-4FDE-97C2-624E7B83071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700" y="30861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228" name="Picture 144" descr="https://email.forpsi.com/javascript/release/dojo/dojo/resources/blank.gif">
            <a:extLst>
              <a:ext uri="{FF2B5EF4-FFF2-40B4-BE49-F238E27FC236}">
                <a16:creationId xmlns="" xmlns:a16="http://schemas.microsoft.com/office/drawing/2014/main" id="{27389645-B40F-49F9-BAFE-F47406F382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5700" y="30861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229" name="Picture 145" descr="https://email.forpsi.com/javascript/release/dojo/dojo/resources/blank.gif">
            <a:extLst>
              <a:ext uri="{FF2B5EF4-FFF2-40B4-BE49-F238E27FC236}">
                <a16:creationId xmlns="" xmlns:a16="http://schemas.microsoft.com/office/drawing/2014/main" id="{8D185318-EC84-4D5A-9749-F6DD5A2AF9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2700" y="30861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91" name="Picture 67" descr="https://email.forpsi.com/javascript/release/dojo/dojo/resources/blank.gif">
            <a:extLst>
              <a:ext uri="{FF2B5EF4-FFF2-40B4-BE49-F238E27FC236}">
                <a16:creationId xmlns="" xmlns:a16="http://schemas.microsoft.com/office/drawing/2014/main" id="{BD1E1726-6035-4D3D-894E-A69CD0D063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700" y="18288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92" name="Picture 68" descr="https://email.forpsi.com/javascript/release/dojo/dojo/resources/blank.gif">
            <a:extLst>
              <a:ext uri="{FF2B5EF4-FFF2-40B4-BE49-F238E27FC236}">
                <a16:creationId xmlns="" xmlns:a16="http://schemas.microsoft.com/office/drawing/2014/main" id="{DF244DE4-91BD-4AB3-B1D6-F3F23F0A04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338" y="18288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93" name="Picture 69" descr="https://email.forpsi.com/javascript/release/dojo/dojo/resources/blank.gif">
            <a:extLst>
              <a:ext uri="{FF2B5EF4-FFF2-40B4-BE49-F238E27FC236}">
                <a16:creationId xmlns="" xmlns:a16="http://schemas.microsoft.com/office/drawing/2014/main" id="{B9152540-08F0-4EE4-BB4A-2F62CF75CF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700" y="21034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descr="https://email.forpsi.com/javascript/release/dojo/dojo/resources/blank.gif">
            <a:extLst>
              <a:ext uri="{FF2B5EF4-FFF2-40B4-BE49-F238E27FC236}">
                <a16:creationId xmlns="" xmlns:a16="http://schemas.microsoft.com/office/drawing/2014/main" id="{FB7D2A2B-5B70-431A-8674-9082EEDFC4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338" y="21034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95" name="Picture 71" descr="https://email.forpsi.com/javascript/release/dojo/dojo/resources/blank.gif">
            <a:extLst>
              <a:ext uri="{FF2B5EF4-FFF2-40B4-BE49-F238E27FC236}">
                <a16:creationId xmlns="" xmlns:a16="http://schemas.microsoft.com/office/drawing/2014/main" id="{6B9B1FC1-58D1-4FF7-931D-9AD5B351A7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700" y="23780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96" name="Picture 72" descr="https://email.forpsi.com/javascript/release/dojo/dojo/resources/blank.gif">
            <a:extLst>
              <a:ext uri="{FF2B5EF4-FFF2-40B4-BE49-F238E27FC236}">
                <a16:creationId xmlns="" xmlns:a16="http://schemas.microsoft.com/office/drawing/2014/main" id="{C45F1E8D-1172-45CF-A079-F6E419743F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338" y="23780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97" name="Picture 73" descr="https://email.forpsi.com/javascript/release/dojo/dojo/resources/blank.gif">
            <a:extLst>
              <a:ext uri="{FF2B5EF4-FFF2-40B4-BE49-F238E27FC236}">
                <a16:creationId xmlns="" xmlns:a16="http://schemas.microsoft.com/office/drawing/2014/main" id="{2F059AE9-0E58-4CD9-A1D8-1463C7F41A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700" y="265271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98" name="Picture 74" descr="https://email.forpsi.com/javascript/release/dojo/dojo/resources/blank.gif">
            <a:extLst>
              <a:ext uri="{FF2B5EF4-FFF2-40B4-BE49-F238E27FC236}">
                <a16:creationId xmlns="" xmlns:a16="http://schemas.microsoft.com/office/drawing/2014/main" id="{63EAB2F1-71D6-48C9-9D4E-58A228DB91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338" y="265271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99" name="Picture 75" descr="https://email.forpsi.com/javascript/release/dojo/dojo/resources/blank.gif">
            <a:extLst>
              <a:ext uri="{FF2B5EF4-FFF2-40B4-BE49-F238E27FC236}">
                <a16:creationId xmlns="" xmlns:a16="http://schemas.microsoft.com/office/drawing/2014/main" id="{E3AD0817-5F5D-461B-8B7E-99AD402A28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700" y="29257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descr="https://email.forpsi.com/javascript/release/dojo/dojo/resources/blank.gif">
            <a:extLst>
              <a:ext uri="{FF2B5EF4-FFF2-40B4-BE49-F238E27FC236}">
                <a16:creationId xmlns="" xmlns:a16="http://schemas.microsoft.com/office/drawing/2014/main" id="{31E72A51-E1F7-4108-B37B-64504E672A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338" y="29257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230" name="Picture 188" descr="https://email.forpsi.com/javascript/release/dojo/dojo/resources/blank.gif">
            <a:extLst>
              <a:ext uri="{FF2B5EF4-FFF2-40B4-BE49-F238E27FC236}">
                <a16:creationId xmlns="" xmlns:a16="http://schemas.microsoft.com/office/drawing/2014/main" id="{7F771F0E-DFEF-47B6-9C93-053D90D209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700" y="20272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231" name="Picture 189" descr="https://email.forpsi.com/javascript/release/dojo/dojo/resources/blank.gif">
            <a:extLst>
              <a:ext uri="{FF2B5EF4-FFF2-40B4-BE49-F238E27FC236}">
                <a16:creationId xmlns="" xmlns:a16="http://schemas.microsoft.com/office/drawing/2014/main" id="{5FF57DFD-9437-4C19-B40E-97B68F7710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338" y="2027238"/>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232" name="Picture 190" descr="https://email.forpsi.com/javascript/release/dojo/dojo/resources/blank.gif">
            <a:extLst>
              <a:ext uri="{FF2B5EF4-FFF2-40B4-BE49-F238E27FC236}">
                <a16:creationId xmlns="" xmlns:a16="http://schemas.microsoft.com/office/drawing/2014/main" id="{EE2AF7D5-A20F-4C57-8D6D-0B8C682DBF1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700" y="2301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191" descr="https://email.forpsi.com/javascript/release/dojo/dojo/resources/blank.gif">
            <a:extLst>
              <a:ext uri="{FF2B5EF4-FFF2-40B4-BE49-F238E27FC236}">
                <a16:creationId xmlns="" xmlns:a16="http://schemas.microsoft.com/office/drawing/2014/main" id="{D83ABA0A-56FC-4800-8837-EE14E6AD8D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338" y="23018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89" name="Picture 192" descr="https://email.forpsi.com/javascript/release/dojo/dojo/resources/blank.gif">
            <a:extLst>
              <a:ext uri="{FF2B5EF4-FFF2-40B4-BE49-F238E27FC236}">
                <a16:creationId xmlns="" xmlns:a16="http://schemas.microsoft.com/office/drawing/2014/main" id="{2E82C7AE-5846-4481-89E1-593F497C99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700" y="257651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193" descr="https://email.forpsi.com/javascript/release/dojo/dojo/resources/blank.gif">
            <a:extLst>
              <a:ext uri="{FF2B5EF4-FFF2-40B4-BE49-F238E27FC236}">
                <a16:creationId xmlns="" xmlns:a16="http://schemas.microsoft.com/office/drawing/2014/main" id="{70AD521C-4344-47F8-A048-2EEBF4C36B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338" y="257651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103" name="Picture 194" descr="https://email.forpsi.com/javascript/release/dojo/dojo/resources/blank.gif">
            <a:extLst>
              <a:ext uri="{FF2B5EF4-FFF2-40B4-BE49-F238E27FC236}">
                <a16:creationId xmlns="" xmlns:a16="http://schemas.microsoft.com/office/drawing/2014/main" id="{07226EA1-071B-446C-91FB-CE9D0B7783F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1700" y="28495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104" name="Picture 195" descr="https://email.forpsi.com/javascript/release/dojo/dojo/resources/blank.gif">
            <a:extLst>
              <a:ext uri="{FF2B5EF4-FFF2-40B4-BE49-F238E27FC236}">
                <a16:creationId xmlns="" xmlns:a16="http://schemas.microsoft.com/office/drawing/2014/main" id="{59FDAD25-6792-476D-BE1A-62A146D34E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338" y="284956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106" name="Picture 197" descr="https://email.forpsi.com/javascript/release/dojo/dojo/resources/blank.gif">
            <a:extLst>
              <a:ext uri="{FF2B5EF4-FFF2-40B4-BE49-F238E27FC236}">
                <a16:creationId xmlns="" xmlns:a16="http://schemas.microsoft.com/office/drawing/2014/main" id="{DB49D1FA-3710-44ED-80CF-EF65F94CEE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9338" y="31242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138" name="Picture 185" descr="https://email.forpsi.com/javascript/release/dojo/dojo/resources/blank.gif">
            <a:extLst>
              <a:ext uri="{FF2B5EF4-FFF2-40B4-BE49-F238E27FC236}">
                <a16:creationId xmlns="" xmlns:a16="http://schemas.microsoft.com/office/drawing/2014/main" id="{766F9A51-AAEF-4E8B-88D4-9B3E65E393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3163" y="322421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139" name="Picture 186" descr="https://email.forpsi.com/javascript/release/dojo/dojo/resources/blank.gif">
            <a:extLst>
              <a:ext uri="{FF2B5EF4-FFF2-40B4-BE49-F238E27FC236}">
                <a16:creationId xmlns="" xmlns:a16="http://schemas.microsoft.com/office/drawing/2014/main" id="{0E80FB51-ED75-4959-BC3E-304A38D50E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0163" y="3224213"/>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https://email.forpsi.com/layout/light/images/pix.gif">
            <a:extLst>
              <a:ext uri="{FF2B5EF4-FFF2-40B4-BE49-F238E27FC236}">
                <a16:creationId xmlns="" xmlns:a16="http://schemas.microsoft.com/office/drawing/2014/main" id="{3C3ED195-1A98-4546-8515-C435985AA2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1700" y="4702175"/>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1143" name="Picture 81" descr="https://email.forpsi.com/javascript/release/dojo/dojo/resources/blank.gif">
            <a:extLst>
              <a:ext uri="{FF2B5EF4-FFF2-40B4-BE49-F238E27FC236}">
                <a16:creationId xmlns="" xmlns:a16="http://schemas.microsoft.com/office/drawing/2014/main" id="{A0D405E9-62BA-4709-B8A1-3BB4B1A8C8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7913" y="2781300"/>
            <a:ext cx="9525" cy="9525"/>
          </a:xfrm>
          <a:prstGeom prst="rect">
            <a:avLst/>
          </a:prstGeom>
          <a:noFill/>
          <a:extLst>
            <a:ext uri="{909E8E84-426E-40DD-AFC4-6F175D3DCCD1}">
              <a14:hiddenFill xmlns:a14="http://schemas.microsoft.com/office/drawing/2010/main">
                <a:solidFill>
                  <a:srgbClr val="FFFFFF"/>
                </a:solidFill>
              </a14:hiddenFill>
            </a:ext>
          </a:extLst>
        </p:spPr>
      </p:pic>
      <p:pic>
        <p:nvPicPr>
          <p:cNvPr id="6" name="Obrázek 5">
            <a:extLst>
              <a:ext uri="{FF2B5EF4-FFF2-40B4-BE49-F238E27FC236}">
                <a16:creationId xmlns="" xmlns:a16="http://schemas.microsoft.com/office/drawing/2014/main" id="{07300B9F-632C-4BAF-BEBD-F0F105BAE4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11609" y="3186113"/>
            <a:ext cx="2777557" cy="2169579"/>
          </a:xfrm>
          <a:prstGeom prst="rect">
            <a:avLst/>
          </a:prstGeom>
        </p:spPr>
      </p:pic>
    </p:spTree>
    <p:extLst>
      <p:ext uri="{BB962C8B-B14F-4D97-AF65-F5344CB8AC3E}">
        <p14:creationId xmlns:p14="http://schemas.microsoft.com/office/powerpoint/2010/main" val="1345776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544C8853-6114-4324-90FA-01BA8C0BBDEA}"/>
              </a:ext>
            </a:extLst>
          </p:cNvPr>
          <p:cNvSpPr>
            <a:spLocks noGrp="1"/>
          </p:cNvSpPr>
          <p:nvPr>
            <p:ph type="title"/>
          </p:nvPr>
        </p:nvSpPr>
        <p:spPr/>
        <p:txBody>
          <a:bodyPr>
            <a:normAutofit/>
          </a:bodyPr>
          <a:lstStyle/>
          <a:p>
            <a:pPr algn="ctr"/>
            <a:r>
              <a:rPr lang="cs-CZ" sz="2000" dirty="0" err="1">
                <a:latin typeface="Times New Roman" panose="02020603050405020304" pitchFamily="18" charset="0"/>
                <a:cs typeface="Times New Roman" panose="02020603050405020304" pitchFamily="18" charset="0"/>
              </a:rPr>
              <a:t>Kanjertraining</a:t>
            </a:r>
            <a:r>
              <a:rPr lang="cs-CZ" sz="2000" dirty="0"/>
              <a:t> – projekt proti šikaně</a:t>
            </a:r>
          </a:p>
        </p:txBody>
      </p:sp>
      <p:pic>
        <p:nvPicPr>
          <p:cNvPr id="8" name="Zástupný obsah 7">
            <a:extLst>
              <a:ext uri="{FF2B5EF4-FFF2-40B4-BE49-F238E27FC236}">
                <a16:creationId xmlns="" xmlns:a16="http://schemas.microsoft.com/office/drawing/2014/main" id="{E4293891-306F-4F9D-9567-6006FA88A382}"/>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979415" y="1825625"/>
            <a:ext cx="2899169" cy="4351338"/>
          </a:xfrm>
        </p:spPr>
      </p:pic>
      <p:pic>
        <p:nvPicPr>
          <p:cNvPr id="6" name="Zástupný obsah 5">
            <a:extLst>
              <a:ext uri="{FF2B5EF4-FFF2-40B4-BE49-F238E27FC236}">
                <a16:creationId xmlns="" xmlns:a16="http://schemas.microsoft.com/office/drawing/2014/main" id="{2EBBBEE6-DF2B-4D55-B56E-E1442D9B255E}"/>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72200" y="2274094"/>
            <a:ext cx="5181600" cy="3454400"/>
          </a:xfrm>
        </p:spPr>
      </p:pic>
    </p:spTree>
    <p:extLst>
      <p:ext uri="{BB962C8B-B14F-4D97-AF65-F5344CB8AC3E}">
        <p14:creationId xmlns:p14="http://schemas.microsoft.com/office/powerpoint/2010/main" val="3671176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2422452D-2422-4660-A3CD-23A769981219}"/>
              </a:ext>
            </a:extLst>
          </p:cNvPr>
          <p:cNvSpPr>
            <a:spLocks noGrp="1"/>
          </p:cNvSpPr>
          <p:nvPr>
            <p:ph type="title"/>
          </p:nvPr>
        </p:nvSpPr>
        <p:spPr/>
        <p:txBody>
          <a:bodyPr/>
          <a:lstStyle/>
          <a:p>
            <a:r>
              <a:rPr lang="cs-CZ" b="1" dirty="0">
                <a:latin typeface="Times New Roman" panose="02020603050405020304" pitchFamily="18" charset="0"/>
                <a:cs typeface="Times New Roman" panose="02020603050405020304" pitchFamily="18" charset="0"/>
              </a:rPr>
              <a:t>Fakta o dětech s OMJ</a:t>
            </a:r>
          </a:p>
        </p:txBody>
      </p:sp>
      <p:sp>
        <p:nvSpPr>
          <p:cNvPr id="3" name="Zástupný obsah 2">
            <a:extLst>
              <a:ext uri="{FF2B5EF4-FFF2-40B4-BE49-F238E27FC236}">
                <a16:creationId xmlns="" xmlns:a16="http://schemas.microsoft.com/office/drawing/2014/main" id="{9393282D-22F6-46DA-9F50-E030EA3F669A}"/>
              </a:ext>
            </a:extLst>
          </p:cNvPr>
          <p:cNvSpPr>
            <a:spLocks noGrp="1"/>
          </p:cNvSpPr>
          <p:nvPr>
            <p:ph sz="half" idx="1"/>
          </p:nvPr>
        </p:nvSpPr>
        <p:spPr/>
        <p:txBody>
          <a:bodyPr>
            <a:normAutofit/>
          </a:bodyPr>
          <a:lstStyle/>
          <a:p>
            <a:r>
              <a:rPr lang="cs-CZ" sz="2000" dirty="0">
                <a:latin typeface="Times New Roman" panose="02020603050405020304" pitchFamily="18" charset="0"/>
                <a:cs typeface="Times New Roman" panose="02020603050405020304" pitchFamily="18" charset="0"/>
              </a:rPr>
              <a:t>Dítě s OMJ – bývá zařazeno do ročníku o stupeň níž – z důvodu absence jazyka.</a:t>
            </a:r>
          </a:p>
          <a:p>
            <a:r>
              <a:rPr lang="cs-CZ" sz="2000" dirty="0">
                <a:latin typeface="Times New Roman" panose="02020603050405020304" pitchFamily="18" charset="0"/>
                <a:cs typeface="Times New Roman" panose="02020603050405020304" pitchFamily="18" charset="0"/>
              </a:rPr>
              <a:t>Návštěva speciální školy  - jazykové, kterou dítě navštěvuje přibližně rok, posléze je zařazeno zpět do běžné školy. Stále navštěvuje jazykovou školu v menším množství – kombinace s běžným vzděláním. Externě dochází do škol speciální pedagogové, kteří těmto dětem s jazykem ve škole pomáhají.</a:t>
            </a:r>
          </a:p>
          <a:p>
            <a:r>
              <a:rPr lang="cs-CZ" sz="2000" dirty="0">
                <a:latin typeface="Times New Roman" panose="02020603050405020304" pitchFamily="18" charset="0"/>
                <a:cs typeface="Times New Roman" panose="02020603050405020304" pitchFamily="18" charset="0"/>
              </a:rPr>
              <a:t>Existence speciální metodiky – pro děti, které navštěvovaly roční jazykovou školu – je uzpůsobena věku dítěte.</a:t>
            </a:r>
          </a:p>
        </p:txBody>
      </p:sp>
      <p:pic>
        <p:nvPicPr>
          <p:cNvPr id="6" name="Zástupný obsah 5">
            <a:extLst>
              <a:ext uri="{FF2B5EF4-FFF2-40B4-BE49-F238E27FC236}">
                <a16:creationId xmlns="" xmlns:a16="http://schemas.microsoft.com/office/drawing/2014/main" id="{0490ACF3-0F5C-4D4D-BABD-8F6CFC5392DE}"/>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172200" y="2546021"/>
            <a:ext cx="5181600" cy="2910545"/>
          </a:xfrm>
        </p:spPr>
      </p:pic>
    </p:spTree>
    <p:extLst>
      <p:ext uri="{BB962C8B-B14F-4D97-AF65-F5344CB8AC3E}">
        <p14:creationId xmlns:p14="http://schemas.microsoft.com/office/powerpoint/2010/main" val="788032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A135D1D0-A225-4CCD-9523-423BBC48B264}"/>
              </a:ext>
            </a:extLst>
          </p:cNvPr>
          <p:cNvSpPr>
            <a:spLocks noGrp="1"/>
          </p:cNvSpPr>
          <p:nvPr>
            <p:ph type="title"/>
          </p:nvPr>
        </p:nvSpPr>
        <p:spPr>
          <a:xfrm>
            <a:off x="821516" y="640263"/>
            <a:ext cx="4911826" cy="1344975"/>
          </a:xfrm>
        </p:spPr>
        <p:txBody>
          <a:bodyPr vert="horz" lIns="91440" tIns="45720" rIns="91440" bIns="45720" rtlCol="0" anchor="ctr">
            <a:normAutofit/>
          </a:bodyPr>
          <a:lstStyle/>
          <a:p>
            <a:r>
              <a:rPr lang="cs-CZ" sz="4000" b="1" dirty="0">
                <a:latin typeface="Times New Roman" panose="02020603050405020304" pitchFamily="18" charset="0"/>
                <a:cs typeface="Times New Roman" panose="02020603050405020304" pitchFamily="18" charset="0"/>
              </a:rPr>
              <a:t>Na co se klade důraz</a:t>
            </a:r>
            <a:endParaRPr lang="en-US" sz="4000" dirty="0">
              <a:latin typeface="Times New Roman" panose="02020603050405020304" pitchFamily="18" charset="0"/>
              <a:cs typeface="Times New Roman" panose="02020603050405020304" pitchFamily="18" charset="0"/>
            </a:endParaRPr>
          </a:p>
        </p:txBody>
      </p:sp>
      <p:pic>
        <p:nvPicPr>
          <p:cNvPr id="5" name="Zástupný symbol obrázku 4">
            <a:extLst>
              <a:ext uri="{FF2B5EF4-FFF2-40B4-BE49-F238E27FC236}">
                <a16:creationId xmlns="" xmlns:a16="http://schemas.microsoft.com/office/drawing/2014/main" id="{6C1F5CCB-57D1-4F7D-A036-A7DA7A16C484}"/>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21676" r="21676"/>
          <a:stretch>
            <a:fillRect/>
          </a:stretch>
        </p:blipFill>
        <p:spPr>
          <a:xfrm>
            <a:off x="6400800" y="320675"/>
            <a:ext cx="4954588" cy="5830888"/>
          </a:xfrm>
        </p:spPr>
      </p:pic>
      <p:sp>
        <p:nvSpPr>
          <p:cNvPr id="4" name="Zástupný symbol pro text 3">
            <a:extLst>
              <a:ext uri="{FF2B5EF4-FFF2-40B4-BE49-F238E27FC236}">
                <a16:creationId xmlns="" xmlns:a16="http://schemas.microsoft.com/office/drawing/2014/main" id="{D2273E97-0152-4009-A3AD-F416D2DEC1F4}"/>
              </a:ext>
            </a:extLst>
          </p:cNvPr>
          <p:cNvSpPr>
            <a:spLocks noGrp="1"/>
          </p:cNvSpPr>
          <p:nvPr>
            <p:ph type="body" sz="half" idx="2"/>
          </p:nvPr>
        </p:nvSpPr>
        <p:spPr>
          <a:xfrm>
            <a:off x="821515" y="2121762"/>
            <a:ext cx="4911827" cy="3626917"/>
          </a:xfrm>
        </p:spPr>
        <p:txBody>
          <a:bodyPr vert="horz" lIns="91440" tIns="45720" rIns="91440" bIns="45720" rtlCol="0">
            <a:normAutofit/>
          </a:bodyPr>
          <a:lstStyle/>
          <a:p>
            <a:pPr algn="ctr"/>
            <a:endParaRPr lang="cs-CZ" dirty="0"/>
          </a:p>
          <a:p>
            <a:r>
              <a:rPr lang="cs-CZ" sz="2000" dirty="0">
                <a:latin typeface="Times New Roman" panose="02020603050405020304" pitchFamily="18" charset="0"/>
                <a:cs typeface="Times New Roman" panose="02020603050405020304" pitchFamily="18" charset="0"/>
              </a:rPr>
              <a:t>Činnosti se dělí na povinné, které jsou vedeny řízené učitelkou, a nepovinné, při kterých je kladen velký důraz na samostatnost a zodpovědnost dětí, rozvíjení jejich kreativity či kooperace.</a:t>
            </a:r>
          </a:p>
          <a:p>
            <a:r>
              <a:rPr lang="cs-CZ" sz="2000" dirty="0">
                <a:latin typeface="Times New Roman" panose="02020603050405020304" pitchFamily="18" charset="0"/>
                <a:cs typeface="Times New Roman" panose="02020603050405020304" pitchFamily="18" charset="0"/>
              </a:rPr>
              <a:t>Důraz při vzdělávání dětí s OMJ vychází ze vzájemné spolupráce dětí – viz společné týdenní plánování práce dětí.</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5719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8CCA53FC-F409-4C03-A5B8-A8F4D998BE1D}"/>
              </a:ext>
            </a:extLst>
          </p:cNvPr>
          <p:cNvSpPr>
            <a:spLocks noGrp="1"/>
          </p:cNvSpPr>
          <p:nvPr>
            <p:ph type="title"/>
          </p:nvPr>
        </p:nvSpPr>
        <p:spPr>
          <a:xfrm>
            <a:off x="408562" y="249464"/>
            <a:ext cx="5612859" cy="1345157"/>
          </a:xfrm>
        </p:spPr>
        <p:txBody>
          <a:bodyPr vert="horz" lIns="91440" tIns="45720" rIns="91440" bIns="45720" rtlCol="0" anchor="ctr">
            <a:normAutofit/>
          </a:bodyPr>
          <a:lstStyle/>
          <a:p>
            <a:r>
              <a:rPr lang="en-US" sz="4000" b="1" dirty="0" err="1">
                <a:latin typeface="Times New Roman" panose="02020603050405020304" pitchFamily="18" charset="0"/>
                <a:cs typeface="Times New Roman" panose="02020603050405020304" pitchFamily="18" charset="0"/>
              </a:rPr>
              <a:t>Další</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inspirující</a:t>
            </a:r>
            <a:r>
              <a:rPr lang="en-US" sz="4000" b="1" dirty="0">
                <a:latin typeface="Times New Roman" panose="02020603050405020304" pitchFamily="18" charset="0"/>
                <a:cs typeface="Times New Roman" panose="02020603050405020304" pitchFamily="18" charset="0"/>
              </a:rPr>
              <a:t> p</a:t>
            </a:r>
            <a:r>
              <a:rPr lang="cs-CZ" sz="4000" b="1" dirty="0" err="1">
                <a:latin typeface="Times New Roman" panose="02020603050405020304" pitchFamily="18" charset="0"/>
                <a:cs typeface="Times New Roman" panose="02020603050405020304" pitchFamily="18" charset="0"/>
              </a:rPr>
              <a:t>odněty</a:t>
            </a:r>
            <a:r>
              <a:rPr lang="cs-CZ" sz="4000" b="1" dirty="0">
                <a:latin typeface="Times New Roman" panose="02020603050405020304" pitchFamily="18" charset="0"/>
                <a:cs typeface="Times New Roman" panose="02020603050405020304" pitchFamily="18" charset="0"/>
              </a:rPr>
              <a:t> pro práci s dětmi s OMJ</a:t>
            </a:r>
            <a:endParaRPr lang="en-US" sz="4000" b="1" dirty="0">
              <a:latin typeface="Times New Roman" panose="02020603050405020304" pitchFamily="18" charset="0"/>
              <a:cs typeface="Times New Roman" panose="02020603050405020304" pitchFamily="18" charset="0"/>
            </a:endParaRPr>
          </a:p>
        </p:txBody>
      </p:sp>
      <p:pic>
        <p:nvPicPr>
          <p:cNvPr id="6" name="Zástupný symbol obrázku 5">
            <a:extLst>
              <a:ext uri="{FF2B5EF4-FFF2-40B4-BE49-F238E27FC236}">
                <a16:creationId xmlns="" xmlns:a16="http://schemas.microsoft.com/office/drawing/2014/main" id="{CD4C6EF3-0662-4E5A-A84D-2E8FEF947007}"/>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p:blipFill>
        <p:spPr>
          <a:xfrm>
            <a:off x="7551357" y="249464"/>
            <a:ext cx="3349151" cy="5973633"/>
          </a:xfrm>
        </p:spPr>
      </p:pic>
      <p:sp>
        <p:nvSpPr>
          <p:cNvPr id="4" name="Zástupný symbol pro text 3">
            <a:extLst>
              <a:ext uri="{FF2B5EF4-FFF2-40B4-BE49-F238E27FC236}">
                <a16:creationId xmlns="" xmlns:a16="http://schemas.microsoft.com/office/drawing/2014/main" id="{C608542D-389D-4704-8A95-79C5B87141F0}"/>
              </a:ext>
            </a:extLst>
          </p:cNvPr>
          <p:cNvSpPr>
            <a:spLocks noGrp="1"/>
          </p:cNvSpPr>
          <p:nvPr>
            <p:ph type="body" sz="half" idx="2"/>
          </p:nvPr>
        </p:nvSpPr>
        <p:spPr>
          <a:xfrm>
            <a:off x="336883" y="1594621"/>
            <a:ext cx="5684538" cy="5238076"/>
          </a:xfrm>
        </p:spPr>
        <p:txBody>
          <a:bodyPr vert="horz" lIns="91440" tIns="45720" rIns="91440" bIns="45720" rtlCol="0">
            <a:normAutofit/>
          </a:bodyPr>
          <a:lstStyle/>
          <a:p>
            <a:pPr marL="342900" indent="-342900">
              <a:buFont typeface="Arial" panose="020B0604020202020204" pitchFamily="34" charset="0"/>
              <a:buChar char="•"/>
            </a:pPr>
            <a:endParaRPr lang="cs-CZ" sz="2400" dirty="0"/>
          </a:p>
          <a:p>
            <a:pPr marL="342900" indent="-342900">
              <a:buFont typeface="Arial" panose="020B0604020202020204" pitchFamily="34" charset="0"/>
              <a:buChar char="•"/>
            </a:pPr>
            <a:endParaRPr lang="en-US" sz="2400" dirty="0"/>
          </a:p>
        </p:txBody>
      </p:sp>
      <p:sp>
        <p:nvSpPr>
          <p:cNvPr id="7" name="Obdélník 6">
            <a:extLst>
              <a:ext uri="{FF2B5EF4-FFF2-40B4-BE49-F238E27FC236}">
                <a16:creationId xmlns="" xmlns:a16="http://schemas.microsoft.com/office/drawing/2014/main" id="{153FE153-AA51-4CB7-A5EB-9624A0C1C536}"/>
              </a:ext>
            </a:extLst>
          </p:cNvPr>
          <p:cNvSpPr/>
          <p:nvPr/>
        </p:nvSpPr>
        <p:spPr>
          <a:xfrm>
            <a:off x="272379" y="1594621"/>
            <a:ext cx="5684538" cy="3474529"/>
          </a:xfrm>
          <a:prstGeom prst="rect">
            <a:avLst/>
          </a:prstGeom>
          <a:noFill/>
          <a:ln>
            <a:noFill/>
          </a:ln>
        </p:spPr>
        <p:style>
          <a:lnRef idx="0">
            <a:scrgbClr r="0" g="0" b="0"/>
          </a:lnRef>
          <a:fillRef idx="0">
            <a:scrgbClr r="0" g="0" b="0"/>
          </a:fillRef>
          <a:effectRef idx="0">
            <a:scrgbClr r="0" g="0" b="0"/>
          </a:effectRef>
          <a:fontRef idx="minor">
            <a:schemeClr val="accent1"/>
          </a:fontRef>
        </p:style>
        <p:txBody>
          <a:bodyPr rtlCol="0" anchor="ctr"/>
          <a:lstStyle/>
          <a:p>
            <a:pPr algn="ctr"/>
            <a:endParaRPr lang="cs-CZ"/>
          </a:p>
        </p:txBody>
      </p:sp>
      <p:sp>
        <p:nvSpPr>
          <p:cNvPr id="11" name="Obdélník 10">
            <a:extLst>
              <a:ext uri="{FF2B5EF4-FFF2-40B4-BE49-F238E27FC236}">
                <a16:creationId xmlns="" xmlns:a16="http://schemas.microsoft.com/office/drawing/2014/main" id="{26C81353-15A4-4A7E-BC18-D81C90699AEF}"/>
              </a:ext>
            </a:extLst>
          </p:cNvPr>
          <p:cNvSpPr/>
          <p:nvPr/>
        </p:nvSpPr>
        <p:spPr>
          <a:xfrm>
            <a:off x="984279" y="1969517"/>
            <a:ext cx="5625483" cy="3302493"/>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cs-CZ" dirty="0">
                <a:solidFill>
                  <a:schemeClr val="tx1"/>
                </a:solidFill>
                <a:latin typeface="Times New Roman" pitchFamily="18" charset="0"/>
                <a:cs typeface="Times New Roman" pitchFamily="18" charset="0"/>
              </a:rPr>
              <a:t>Vzdělání dětí s odlišným mateřským jazykem je bráno jako zcela normální a je řešeno formou vzájemné spolupráce v celém školním </a:t>
            </a:r>
            <a:r>
              <a:rPr lang="cs-CZ" sz="2000" dirty="0">
                <a:solidFill>
                  <a:schemeClr val="tx1"/>
                </a:solidFill>
                <a:latin typeface="Times New Roman" pitchFamily="18" charset="0"/>
                <a:cs typeface="Times New Roman" pitchFamily="18" charset="0"/>
              </a:rPr>
              <a:t>systému</a:t>
            </a:r>
            <a:r>
              <a:rPr lang="cs-CZ" dirty="0">
                <a:solidFill>
                  <a:schemeClr val="tx1"/>
                </a:solidFill>
                <a:latin typeface="Times New Roman" pitchFamily="18" charset="0"/>
                <a:cs typeface="Times New Roman" pitchFamily="18" charset="0"/>
              </a:rPr>
              <a:t>.</a:t>
            </a:r>
          </a:p>
          <a:p>
            <a:r>
              <a:rPr lang="cs-CZ" dirty="0">
                <a:solidFill>
                  <a:schemeClr val="tx1"/>
                </a:solidFill>
                <a:latin typeface="Times New Roman" pitchFamily="18" charset="0"/>
                <a:cs typeface="Times New Roman" pitchFamily="18" charset="0"/>
              </a:rPr>
              <a:t>Používají se běžné programy a metodiky -  s větším důrazem na obrazový materiál - aby se dítě dříve začlenilo do běžného systému.</a:t>
            </a:r>
          </a:p>
        </p:txBody>
      </p:sp>
    </p:spTree>
    <p:extLst>
      <p:ext uri="{BB962C8B-B14F-4D97-AF65-F5344CB8AC3E}">
        <p14:creationId xmlns:p14="http://schemas.microsoft.com/office/powerpoint/2010/main" val="56507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Obrázek 6">
            <a:extLst>
              <a:ext uri="{FF2B5EF4-FFF2-40B4-BE49-F238E27FC236}">
                <a16:creationId xmlns="" xmlns:a16="http://schemas.microsoft.com/office/drawing/2014/main" id="{923B7966-BEA6-453E-B3B9-6F5B63AD7AB8}"/>
              </a:ext>
            </a:extLst>
          </p:cNvPr>
          <p:cNvPicPr/>
          <p:nvPr/>
        </p:nvPicPr>
        <p:blipFill rotWithShape="1">
          <a:blip r:embed="rId2" cstate="print">
            <a:extLst>
              <a:ext uri="{28A0092B-C50C-407E-A947-70E740481C1C}">
                <a14:useLocalDpi xmlns:a14="http://schemas.microsoft.com/office/drawing/2010/main" val="0"/>
              </a:ext>
            </a:extLst>
          </a:blip>
          <a:srcRect l="4637" t="16213" b="17057"/>
          <a:stretch/>
        </p:blipFill>
        <p:spPr bwMode="auto">
          <a:xfrm>
            <a:off x="71022" y="6191385"/>
            <a:ext cx="3048000" cy="609600"/>
          </a:xfrm>
          <a:prstGeom prst="rect">
            <a:avLst/>
          </a:prstGeom>
          <a:ln>
            <a:noFill/>
          </a:ln>
          <a:extLst>
            <a:ext uri="{53640926-AAD7-44D8-BBD7-CCE9431645EC}">
              <a14:shadowObscured xmlns:a14="http://schemas.microsoft.com/office/drawing/2010/main"/>
            </a:ext>
          </a:extLst>
        </p:spPr>
      </p:pic>
      <p:pic>
        <p:nvPicPr>
          <p:cNvPr id="8" name="Obrázek 7">
            <a:extLst>
              <a:ext uri="{FF2B5EF4-FFF2-40B4-BE49-F238E27FC236}">
                <a16:creationId xmlns="" xmlns:a16="http://schemas.microsoft.com/office/drawing/2014/main" id="{5BDCB1AA-7A02-4B57-914A-8C9F6959347C}"/>
              </a:ext>
            </a:extLst>
          </p:cNvPr>
          <p:cNvPicPr/>
          <p:nvPr/>
        </p:nvPicPr>
        <p:blipFill>
          <a:blip r:embed="rId3" cstate="print">
            <a:extLst>
              <a:ext uri="{28A0092B-C50C-407E-A947-70E740481C1C}">
                <a14:useLocalDpi xmlns:a14="http://schemas.microsoft.com/office/drawing/2010/main" val="0"/>
              </a:ext>
            </a:extLst>
          </a:blip>
          <a:stretch>
            <a:fillRect/>
          </a:stretch>
        </p:blipFill>
        <p:spPr bwMode="auto">
          <a:xfrm>
            <a:off x="3119022" y="6239010"/>
            <a:ext cx="561975" cy="561975"/>
          </a:xfrm>
          <a:prstGeom prst="rect">
            <a:avLst/>
          </a:prstGeom>
          <a:noFill/>
        </p:spPr>
      </p:pic>
      <p:sp>
        <p:nvSpPr>
          <p:cNvPr id="2" name="Nadpis 1">
            <a:extLst>
              <a:ext uri="{FF2B5EF4-FFF2-40B4-BE49-F238E27FC236}">
                <a16:creationId xmlns="" xmlns:a16="http://schemas.microsoft.com/office/drawing/2014/main" id="{51CE9CFB-1C34-420D-8C03-D5ECF91EAD07}"/>
              </a:ext>
            </a:extLst>
          </p:cNvPr>
          <p:cNvSpPr>
            <a:spLocks noGrp="1"/>
          </p:cNvSpPr>
          <p:nvPr>
            <p:ph type="title"/>
          </p:nvPr>
        </p:nvSpPr>
        <p:spPr>
          <a:xfrm>
            <a:off x="249962" y="306453"/>
            <a:ext cx="6862070" cy="1088614"/>
          </a:xfrm>
        </p:spPr>
        <p:txBody>
          <a:bodyPr vert="horz" lIns="91440" tIns="45720" rIns="91440" bIns="45720" rtlCol="0" anchor="ctr">
            <a:normAutofit/>
          </a:bodyPr>
          <a:lstStyle/>
          <a:p>
            <a:r>
              <a:rPr lang="cs-CZ" sz="4400" b="1" dirty="0">
                <a:solidFill>
                  <a:schemeClr val="accent2">
                    <a:lumMod val="50000"/>
                  </a:schemeClr>
                </a:solidFill>
                <a:latin typeface="Times New Roman" panose="02020603050405020304" pitchFamily="18" charset="0"/>
                <a:cs typeface="Times New Roman" panose="02020603050405020304" pitchFamily="18" charset="0"/>
              </a:rPr>
              <a:t>S novou chutí do práce</a:t>
            </a:r>
            <a:r>
              <a:rPr lang="cs-CZ" sz="4400" b="1" dirty="0">
                <a:solidFill>
                  <a:schemeClr val="accent2">
                    <a:lumMod val="50000"/>
                  </a:schemeClr>
                </a:solidFill>
              </a:rPr>
              <a:t>…..</a:t>
            </a:r>
            <a:endParaRPr lang="en-US" sz="4400" b="1" dirty="0">
              <a:solidFill>
                <a:schemeClr val="accent2">
                  <a:lumMod val="50000"/>
                </a:schemeClr>
              </a:solidFill>
            </a:endParaRPr>
          </a:p>
        </p:txBody>
      </p:sp>
      <p:pic>
        <p:nvPicPr>
          <p:cNvPr id="5" name="Zástupný symbol obrázku 4">
            <a:extLst>
              <a:ext uri="{FF2B5EF4-FFF2-40B4-BE49-F238E27FC236}">
                <a16:creationId xmlns="" xmlns:a16="http://schemas.microsoft.com/office/drawing/2014/main" id="{0060CA11-CC04-4A05-B1ED-3C450EACECBB}"/>
              </a:ext>
            </a:extLst>
          </p:cNvPr>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l="7785" r="7785"/>
          <a:stretch>
            <a:fillRect/>
          </a:stretch>
        </p:blipFill>
        <p:spPr>
          <a:xfrm>
            <a:off x="6749325" y="992187"/>
            <a:ext cx="5192713" cy="4873625"/>
          </a:xfrm>
        </p:spPr>
      </p:pic>
    </p:spTree>
    <p:extLst>
      <p:ext uri="{BB962C8B-B14F-4D97-AF65-F5344CB8AC3E}">
        <p14:creationId xmlns:p14="http://schemas.microsoft.com/office/powerpoint/2010/main" val="100470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 xmlns:a16="http://schemas.microsoft.com/office/drawing/2014/main" id="{0842CFAF-8E26-4673-A553-6813483361DD}"/>
              </a:ext>
            </a:extLst>
          </p:cNvPr>
          <p:cNvSpPr txBox="1">
            <a:spLocks/>
          </p:cNvSpPr>
          <p:nvPr/>
        </p:nvSpPr>
        <p:spPr>
          <a:xfrm>
            <a:off x="1987538" y="50835"/>
            <a:ext cx="3971909" cy="1158536"/>
          </a:xfrm>
          <a:prstGeom prst="rect">
            <a:avLst/>
          </a:prstGeom>
          <a:solidFill>
            <a:schemeClr val="accent6">
              <a:lumMod val="60000"/>
              <a:lumOff val="40000"/>
            </a:schemeClr>
          </a:solidFill>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r>
              <a:rPr lang="cs-CZ" b="1" dirty="0">
                <a:latin typeface="Times New Roman" panose="02020603050405020304" pitchFamily="18" charset="0"/>
                <a:cs typeface="Times New Roman" panose="02020603050405020304" pitchFamily="18" charset="0"/>
              </a:rPr>
              <a:t>Základní informace o vzdělávání</a:t>
            </a:r>
          </a:p>
        </p:txBody>
      </p:sp>
      <p:sp>
        <p:nvSpPr>
          <p:cNvPr id="6" name="Zástupný symbol pro text 3">
            <a:extLst>
              <a:ext uri="{FF2B5EF4-FFF2-40B4-BE49-F238E27FC236}">
                <a16:creationId xmlns="" xmlns:a16="http://schemas.microsoft.com/office/drawing/2014/main" id="{D81504FA-F892-479B-AB68-3EC8F6CE1635}"/>
              </a:ext>
            </a:extLst>
          </p:cNvPr>
          <p:cNvSpPr txBox="1">
            <a:spLocks/>
          </p:cNvSpPr>
          <p:nvPr/>
        </p:nvSpPr>
        <p:spPr>
          <a:xfrm>
            <a:off x="6217253" y="1563115"/>
            <a:ext cx="5444121" cy="515792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a:p>
            <a:pPr marL="285750" indent="-285750">
              <a:buFont typeface="Arial" panose="020B0604020202020204" pitchFamily="34" charset="0"/>
              <a:buChar char="•"/>
            </a:pPr>
            <a:endParaRPr lang="cs-CZ" dirty="0"/>
          </a:p>
        </p:txBody>
      </p:sp>
      <p:sp>
        <p:nvSpPr>
          <p:cNvPr id="12" name="Zástupný text 11">
            <a:extLst>
              <a:ext uri="{FF2B5EF4-FFF2-40B4-BE49-F238E27FC236}">
                <a16:creationId xmlns="" xmlns:a16="http://schemas.microsoft.com/office/drawing/2014/main" id="{A61A86B1-3FDA-4548-A78F-52A8A8B45C6A}"/>
              </a:ext>
            </a:extLst>
          </p:cNvPr>
          <p:cNvSpPr>
            <a:spLocks noGrp="1"/>
          </p:cNvSpPr>
          <p:nvPr>
            <p:ph type="body" sz="half" idx="2"/>
          </p:nvPr>
        </p:nvSpPr>
        <p:spPr>
          <a:xfrm>
            <a:off x="2115332" y="1380261"/>
            <a:ext cx="9840668" cy="4458564"/>
          </a:xfrm>
        </p:spPr>
        <p:txBody>
          <a:bodyPr>
            <a:normAutofit fontScale="92500" lnSpcReduction="10000"/>
          </a:bodyPr>
          <a:lstStyle/>
          <a:p>
            <a:pPr algn="just"/>
            <a:r>
              <a:rPr lang="cs-CZ" dirty="0">
                <a:latin typeface="Times New Roman" panose="02020603050405020304" pitchFamily="18" charset="0"/>
                <a:cs typeface="Times New Roman" panose="02020603050405020304" pitchFamily="18" charset="0"/>
              </a:rPr>
              <a:t>Základní školy se dělí na státní a soukromé, oba typy mohou být navíc nábožensky orientované. </a:t>
            </a:r>
          </a:p>
          <a:p>
            <a:pPr algn="just"/>
            <a:r>
              <a:rPr lang="cs-CZ" dirty="0">
                <a:latin typeface="Times New Roman" panose="02020603050405020304" pitchFamily="18" charset="0"/>
                <a:cs typeface="Times New Roman" panose="02020603050405020304" pitchFamily="18" charset="0"/>
              </a:rPr>
              <a:t>Nizozemí je známo svou multikulturní povahou, a většina škol tak disponuje prostředky a znalostmi pro bezproblémové začlenění žáků cizích národností.</a:t>
            </a:r>
          </a:p>
          <a:p>
            <a:pPr algn="just"/>
            <a:r>
              <a:rPr lang="cs-CZ" dirty="0">
                <a:latin typeface="Times New Roman" panose="02020603050405020304" pitchFamily="18" charset="0"/>
                <a:cs typeface="Times New Roman" panose="02020603050405020304" pitchFamily="18" charset="0"/>
              </a:rPr>
              <a:t>Mateřské školy se školní družinou jsou v jiném systému než klasická základní škola. Jsou to většinou soukromé organizace, spolupracující se základní školou – většinou v jejich budově.</a:t>
            </a:r>
          </a:p>
          <a:p>
            <a:pPr algn="just"/>
            <a:r>
              <a:rPr lang="cs-CZ" dirty="0">
                <a:latin typeface="Times New Roman" panose="02020603050405020304" pitchFamily="18" charset="0"/>
                <a:cs typeface="Times New Roman" panose="02020603050405020304" pitchFamily="18" charset="0"/>
              </a:rPr>
              <a:t>Podstatné je, že se neklade důraz na výsledný výkon, ale na motivaci, hru, postupné začleňování dítěte do kolektivu a zájem o spolupráci.</a:t>
            </a:r>
          </a:p>
          <a:p>
            <a:pPr algn="just"/>
            <a:r>
              <a:rPr lang="cs-CZ" dirty="0">
                <a:latin typeface="Times New Roman" panose="02020603050405020304" pitchFamily="18" charset="0"/>
                <a:cs typeface="Times New Roman" panose="02020603050405020304" pitchFamily="18" charset="0"/>
              </a:rPr>
              <a:t>Od 5 let je povinná školní docházka – ve věku  4 let musí být dítě zapsané do školy.</a:t>
            </a:r>
          </a:p>
          <a:p>
            <a:pPr algn="just"/>
            <a:r>
              <a:rPr lang="cs-CZ" dirty="0">
                <a:latin typeface="Times New Roman" panose="02020603050405020304" pitchFamily="18" charset="0"/>
                <a:cs typeface="Times New Roman" panose="02020603050405020304" pitchFamily="18" charset="0"/>
              </a:rPr>
              <a:t>Vzdělání učitelek je středoškolské.</a:t>
            </a:r>
          </a:p>
          <a:p>
            <a:pPr algn="just"/>
            <a:r>
              <a:rPr lang="en-US" dirty="0" err="1">
                <a:latin typeface="Times New Roman" panose="02020603050405020304" pitchFamily="18" charset="0"/>
                <a:cs typeface="Times New Roman" panose="02020603050405020304" pitchFamily="18" charset="0"/>
              </a:rPr>
              <a:t>Základní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škola</a:t>
            </a:r>
            <a:r>
              <a:rPr lang="en-US"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basisschool</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osm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ročníků</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končí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ve</a:t>
            </a:r>
            <a:r>
              <a:rPr lang="en-US" dirty="0">
                <a:latin typeface="Times New Roman" panose="02020603050405020304" pitchFamily="18" charset="0"/>
                <a:cs typeface="Times New Roman" panose="02020603050405020304" pitchFamily="18" charset="0"/>
              </a:rPr>
              <a:t> 12 </a:t>
            </a:r>
            <a:r>
              <a:rPr lang="en-US" dirty="0" err="1">
                <a:latin typeface="Times New Roman" panose="02020603050405020304" pitchFamily="18" charset="0"/>
                <a:cs typeface="Times New Roman" panose="02020603050405020304" pitchFamily="18" charset="0"/>
              </a:rPr>
              <a:t>letech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dítěte</a:t>
            </a:r>
            <a:r>
              <a:rPr lang="cs-CZ" dirty="0">
                <a:latin typeface="Times New Roman" panose="02020603050405020304" pitchFamily="18" charset="0"/>
                <a:cs typeface="Times New Roman" panose="02020603050405020304" pitchFamily="18" charset="0"/>
              </a:rPr>
              <a:t>.  První dva ročníky jsou označovány výrazem </a:t>
            </a:r>
            <a:r>
              <a:rPr lang="cs-CZ" i="1" dirty="0" err="1">
                <a:latin typeface="Times New Roman" panose="02020603050405020304" pitchFamily="18" charset="0"/>
                <a:cs typeface="Times New Roman" panose="02020603050405020304" pitchFamily="18" charset="0"/>
              </a:rPr>
              <a:t>kleuterschool</a:t>
            </a:r>
            <a:r>
              <a:rPr lang="cs-CZ" dirty="0">
                <a:latin typeface="Times New Roman" panose="02020603050405020304" pitchFamily="18" charset="0"/>
                <a:cs typeface="Times New Roman" panose="02020603050405020304" pitchFamily="18" charset="0"/>
              </a:rPr>
              <a:t>, tedy obdoba naší mateřské školy.</a:t>
            </a:r>
          </a:p>
          <a:p>
            <a:pPr algn="just"/>
            <a:r>
              <a:rPr lang="cs-CZ" dirty="0">
                <a:latin typeface="Times New Roman" panose="02020603050405020304" pitchFamily="18" charset="0"/>
                <a:cs typeface="Times New Roman" panose="02020603050405020304" pitchFamily="18" charset="0"/>
              </a:rPr>
              <a:t>V posledním ročníku (tzv. skupina 8) většina dětí skládá tzv. CITO test vytvářený Národním ústavem pro tvorbu testů (CITO), který slouží pro doporučení ohledně výběru střední školy. Od 16. roku platí tzv. částečná vzdělávací povinnost, což znamená, že žák musí absolvovat docházku v rozmezí minimálně dvou dnů týdně. Povinná školní docházka končí 18. rokem života.</a:t>
            </a:r>
          </a:p>
          <a:p>
            <a:pPr algn="just"/>
            <a:r>
              <a:rPr lang="cs-CZ" dirty="0">
                <a:latin typeface="Times New Roman" panose="02020603050405020304" pitchFamily="18" charset="0"/>
                <a:cs typeface="Times New Roman" panose="02020603050405020304" pitchFamily="18" charset="0"/>
              </a:rPr>
              <a:t>Hodnocení a testování žáků se děje většinou písemně, pojem ústního zkoušení je v Nizozemí takřka neznámý. Na základní škole je hodnocení většinou slovní, s tím, že závěrečné hodnocení probíhá v týmu učitelů, kteří vydají doporučení, zda je žák způsobilý postoupit do vyššího ročníku. Mimořádně nadaným dětem je výjimečně umožněno přeskočit ročník, avšak toto se děje většinou až na střední škole.</a:t>
            </a:r>
          </a:p>
        </p:txBody>
      </p:sp>
      <p:sp>
        <p:nvSpPr>
          <p:cNvPr id="3" name="Nadpis 2">
            <a:extLst>
              <a:ext uri="{FF2B5EF4-FFF2-40B4-BE49-F238E27FC236}">
                <a16:creationId xmlns="" xmlns:a16="http://schemas.microsoft.com/office/drawing/2014/main" id="{FE991D0C-3971-4478-8EC5-031BE8E9BC8C}"/>
              </a:ext>
            </a:extLst>
          </p:cNvPr>
          <p:cNvSpPr>
            <a:spLocks noGrp="1"/>
          </p:cNvSpPr>
          <p:nvPr>
            <p:ph type="title"/>
          </p:nvPr>
        </p:nvSpPr>
        <p:spPr>
          <a:xfrm rot="16200000">
            <a:off x="-930018" y="1197091"/>
            <a:ext cx="3932237" cy="1600200"/>
          </a:xfrm>
          <a:blipFill>
            <a:blip r:embed="rId2" cstate="print"/>
            <a:stretch>
              <a:fillRect/>
            </a:stretch>
          </a:blipFill>
        </p:spPr>
        <p:txBody>
          <a:bodyPr/>
          <a:lstStyle/>
          <a:p>
            <a:endParaRPr lang="cs-CZ" dirty="0"/>
          </a:p>
        </p:txBody>
      </p:sp>
    </p:spTree>
    <p:extLst>
      <p:ext uri="{BB962C8B-B14F-4D97-AF65-F5344CB8AC3E}">
        <p14:creationId xmlns:p14="http://schemas.microsoft.com/office/powerpoint/2010/main" val="4192540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16AFFE8E-E650-431F-BB3E-130389FEF6D0}"/>
              </a:ext>
            </a:extLst>
          </p:cNvPr>
          <p:cNvSpPr>
            <a:spLocks noGrp="1"/>
          </p:cNvSpPr>
          <p:nvPr>
            <p:ph type="title"/>
          </p:nvPr>
        </p:nvSpPr>
        <p:spPr>
          <a:xfrm>
            <a:off x="8016536" y="488272"/>
            <a:ext cx="3337263" cy="1072673"/>
          </a:xfrm>
        </p:spPr>
        <p:txBody>
          <a:bodyPr vert="horz" lIns="91440" tIns="45720" rIns="91440" bIns="45720" rtlCol="0" anchor="ctr">
            <a:normAutofit fontScale="90000"/>
          </a:bodyPr>
          <a:lstStyle/>
          <a:p>
            <a:r>
              <a:rPr lang="cs-CZ" sz="3600" b="1" kern="1200" dirty="0">
                <a:solidFill>
                  <a:schemeClr val="tx1"/>
                </a:solidFill>
                <a:latin typeface="+mj-lt"/>
                <a:ea typeface="+mj-ea"/>
                <a:cs typeface="+mj-cs"/>
              </a:rPr>
              <a:t/>
            </a:r>
            <a:br>
              <a:rPr lang="cs-CZ" sz="3600" b="1" kern="1200" dirty="0">
                <a:solidFill>
                  <a:schemeClr val="tx1"/>
                </a:solidFill>
                <a:latin typeface="+mj-lt"/>
                <a:ea typeface="+mj-ea"/>
                <a:cs typeface="+mj-cs"/>
              </a:rPr>
            </a:br>
            <a:r>
              <a:rPr lang="cs-CZ" sz="3600" b="1" dirty="0">
                <a:latin typeface="Times New Roman" panose="02020603050405020304" pitchFamily="18" charset="0"/>
                <a:cs typeface="Times New Roman" panose="02020603050405020304" pitchFamily="18" charset="0"/>
              </a:rPr>
              <a:t>15.4.2019</a:t>
            </a:r>
            <a:endParaRPr lang="en-US" sz="3600" b="1" kern="1200" dirty="0">
              <a:solidFill>
                <a:schemeClr val="tx1"/>
              </a:solidFill>
              <a:latin typeface="Times New Roman" panose="02020603050405020304" pitchFamily="18" charset="0"/>
              <a:cs typeface="Times New Roman" panose="02020603050405020304" pitchFamily="18" charset="0"/>
            </a:endParaRPr>
          </a:p>
        </p:txBody>
      </p:sp>
      <p:pic>
        <p:nvPicPr>
          <p:cNvPr id="7" name="Zástupný symbol obrázku 6">
            <a:extLst>
              <a:ext uri="{FF2B5EF4-FFF2-40B4-BE49-F238E27FC236}">
                <a16:creationId xmlns="" xmlns:a16="http://schemas.microsoft.com/office/drawing/2014/main" id="{0C67E625-9131-4A49-A893-277017C1D94F}"/>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21" r="521"/>
          <a:stretch>
            <a:fillRect/>
          </a:stretch>
        </p:blipFill>
        <p:spPr>
          <a:xfrm>
            <a:off x="235672" y="1468438"/>
            <a:ext cx="5278437" cy="3556000"/>
          </a:xfrm>
        </p:spPr>
      </p:pic>
      <p:sp>
        <p:nvSpPr>
          <p:cNvPr id="4" name="Zástupný symbol pro text 3">
            <a:extLst>
              <a:ext uri="{FF2B5EF4-FFF2-40B4-BE49-F238E27FC236}">
                <a16:creationId xmlns="" xmlns:a16="http://schemas.microsoft.com/office/drawing/2014/main" id="{41B97AB2-E712-4C96-93FE-07C1B137D640}"/>
              </a:ext>
            </a:extLst>
          </p:cNvPr>
          <p:cNvSpPr>
            <a:spLocks noGrp="1"/>
          </p:cNvSpPr>
          <p:nvPr>
            <p:ph type="body" sz="half" idx="2"/>
          </p:nvPr>
        </p:nvSpPr>
        <p:spPr>
          <a:xfrm>
            <a:off x="5514109" y="1773382"/>
            <a:ext cx="6506257" cy="4403581"/>
          </a:xfrm>
        </p:spPr>
        <p:txBody>
          <a:bodyPr vert="horz" lIns="91440" tIns="45720" rIns="91440" bIns="45720" rtlCol="0">
            <a:normAutofit fontScale="92500" lnSpcReduction="20000"/>
          </a:bodyPr>
          <a:lstStyle/>
          <a:p>
            <a:pPr algn="ctr"/>
            <a:r>
              <a:rPr lang="cs-CZ" sz="2400" b="1" dirty="0">
                <a:latin typeface="Times New Roman" panose="02020603050405020304" pitchFamily="18" charset="0"/>
                <a:cs typeface="Times New Roman" panose="02020603050405020304" pitchFamily="18" charset="0"/>
              </a:rPr>
              <a:t>Sídlo </a:t>
            </a:r>
            <a:r>
              <a:rPr lang="cs-CZ" sz="2400" b="1" dirty="0" err="1">
                <a:latin typeface="Times New Roman" panose="02020603050405020304" pitchFamily="18" charset="0"/>
                <a:cs typeface="Times New Roman" panose="02020603050405020304" pitchFamily="18" charset="0"/>
              </a:rPr>
              <a:t>Beleidsmedewerker</a:t>
            </a:r>
            <a:r>
              <a:rPr lang="cs-CZ" sz="2400" b="1" dirty="0">
                <a:latin typeface="Times New Roman" panose="02020603050405020304" pitchFamily="18" charset="0"/>
                <a:cs typeface="Times New Roman" panose="02020603050405020304" pitchFamily="18" charset="0"/>
              </a:rPr>
              <a:t> </a:t>
            </a:r>
            <a:r>
              <a:rPr lang="cs-CZ" sz="2400" b="1" dirty="0" err="1">
                <a:latin typeface="Times New Roman" panose="02020603050405020304" pitchFamily="18" charset="0"/>
                <a:cs typeface="Times New Roman" panose="02020603050405020304" pitchFamily="18" charset="0"/>
              </a:rPr>
              <a:t>Prokino</a:t>
            </a:r>
            <a:r>
              <a:rPr lang="cs-CZ" sz="2400" b="1" dirty="0">
                <a:latin typeface="Times New Roman" panose="02020603050405020304" pitchFamily="18" charset="0"/>
                <a:cs typeface="Times New Roman" panose="02020603050405020304" pitchFamily="18" charset="0"/>
              </a:rPr>
              <a:t> </a:t>
            </a:r>
          </a:p>
          <a:p>
            <a:pPr algn="ctr"/>
            <a:r>
              <a:rPr lang="cs-CZ" sz="2400" b="1" dirty="0" err="1">
                <a:latin typeface="Times New Roman" panose="02020603050405020304" pitchFamily="18" charset="0"/>
                <a:cs typeface="Times New Roman" panose="02020603050405020304" pitchFamily="18" charset="0"/>
              </a:rPr>
              <a:t>Kinderopvang</a:t>
            </a:r>
            <a:r>
              <a:rPr lang="cs-CZ" sz="2400" b="1" dirty="0">
                <a:latin typeface="Times New Roman" panose="02020603050405020304" pitchFamily="18" charset="0"/>
                <a:cs typeface="Times New Roman" panose="02020603050405020304" pitchFamily="18" charset="0"/>
              </a:rPr>
              <a:t> </a:t>
            </a:r>
            <a:r>
              <a:rPr lang="cs-CZ" sz="2400" b="1" dirty="0" err="1">
                <a:latin typeface="Times New Roman" panose="02020603050405020304" pitchFamily="18" charset="0"/>
                <a:cs typeface="Times New Roman" panose="02020603050405020304" pitchFamily="18" charset="0"/>
              </a:rPr>
              <a:t>Midden-Noord</a:t>
            </a:r>
            <a:r>
              <a:rPr lang="cs-CZ" sz="2400" b="1" dirty="0">
                <a:latin typeface="Times New Roman" panose="02020603050405020304" pitchFamily="18" charset="0"/>
                <a:cs typeface="Times New Roman" panose="02020603050405020304" pitchFamily="18" charset="0"/>
              </a:rPr>
              <a:t>, </a:t>
            </a:r>
            <a:r>
              <a:rPr lang="cs-CZ" sz="2400" b="1" dirty="0" err="1">
                <a:latin typeface="Times New Roman" panose="02020603050405020304" pitchFamily="18" charset="0"/>
                <a:cs typeface="Times New Roman" panose="02020603050405020304" pitchFamily="18" charset="0"/>
              </a:rPr>
              <a:t>Zwolle</a:t>
            </a:r>
            <a:endParaRPr lang="cs-CZ" sz="2400" b="1" dirty="0">
              <a:latin typeface="Times New Roman" panose="02020603050405020304" pitchFamily="18" charset="0"/>
              <a:cs typeface="Times New Roman" panose="02020603050405020304" pitchFamily="18" charset="0"/>
            </a:endParaRPr>
          </a:p>
          <a:p>
            <a:pPr marL="342900" indent="-342900">
              <a:buFontTx/>
              <a:buChar char="-"/>
            </a:pPr>
            <a:endParaRPr lang="cs-CZ" sz="2000" dirty="0">
              <a:latin typeface="Times New Roman" panose="02020603050405020304" pitchFamily="18" charset="0"/>
              <a:cs typeface="Times New Roman" panose="02020603050405020304" pitchFamily="18" charset="0"/>
            </a:endParaRPr>
          </a:p>
          <a:p>
            <a:pPr marL="342900" indent="-342900">
              <a:buFontTx/>
              <a:buChar char="-"/>
            </a:pPr>
            <a:r>
              <a:rPr lang="cs-CZ" sz="2000" dirty="0">
                <a:latin typeface="Times New Roman" panose="02020603050405020304" pitchFamily="18" charset="0"/>
                <a:cs typeface="Times New Roman" panose="02020603050405020304" pitchFamily="18" charset="0"/>
              </a:rPr>
              <a:t>7 mateřských škol v systému </a:t>
            </a:r>
            <a:r>
              <a:rPr lang="cs-CZ" sz="2000" dirty="0" err="1">
                <a:latin typeface="Times New Roman" panose="02020603050405020304" pitchFamily="18" charset="0"/>
                <a:cs typeface="Times New Roman" panose="02020603050405020304" pitchFamily="18" charset="0"/>
              </a:rPr>
              <a:t>Prokino</a:t>
            </a:r>
            <a:r>
              <a:rPr lang="cs-CZ" sz="2000" dirty="0">
                <a:latin typeface="Times New Roman" panose="02020603050405020304" pitchFamily="18" charset="0"/>
                <a:cs typeface="Times New Roman" panose="02020603050405020304" pitchFamily="18" charset="0"/>
              </a:rPr>
              <a:t> – rozsahem 30 km od    </a:t>
            </a:r>
            <a:r>
              <a:rPr lang="cs-CZ" sz="2000" dirty="0" err="1">
                <a:latin typeface="Times New Roman" panose="02020603050405020304" pitchFamily="18" charset="0"/>
                <a:cs typeface="Times New Roman" panose="02020603050405020304" pitchFamily="18" charset="0"/>
              </a:rPr>
              <a:t>Zwolle</a:t>
            </a:r>
            <a:endParaRPr lang="cs-CZ" sz="2000" dirty="0">
              <a:latin typeface="Times New Roman" panose="02020603050405020304" pitchFamily="18" charset="0"/>
              <a:cs typeface="Times New Roman" panose="02020603050405020304" pitchFamily="18" charset="0"/>
            </a:endParaRPr>
          </a:p>
          <a:p>
            <a:pPr marL="342900" indent="-342900">
              <a:buFontTx/>
              <a:buChar char="-"/>
            </a:pPr>
            <a:r>
              <a:rPr lang="cs-CZ" sz="2000" dirty="0">
                <a:latin typeface="Times New Roman" panose="02020603050405020304" pitchFamily="18" charset="0"/>
                <a:cs typeface="Times New Roman" panose="02020603050405020304" pitchFamily="18" charset="0"/>
              </a:rPr>
              <a:t>25 školních družin</a:t>
            </a:r>
          </a:p>
          <a:p>
            <a:pPr marL="342900" indent="-342900">
              <a:buFontTx/>
              <a:buChar char="-"/>
            </a:pPr>
            <a:r>
              <a:rPr lang="cs-CZ" sz="2000" dirty="0">
                <a:latin typeface="Times New Roman" panose="02020603050405020304" pitchFamily="18" charset="0"/>
                <a:cs typeface="Times New Roman" panose="02020603050405020304" pitchFamily="18" charset="0"/>
              </a:rPr>
              <a:t>Systém mateřských škol je zde o 0-4 roky</a:t>
            </a:r>
          </a:p>
          <a:p>
            <a:pPr marL="342900" indent="-342900">
              <a:buFontTx/>
              <a:buChar char="-"/>
            </a:pPr>
            <a:r>
              <a:rPr lang="cs-CZ" sz="2000" dirty="0">
                <a:latin typeface="Times New Roman" panose="02020603050405020304" pitchFamily="18" charset="0"/>
                <a:cs typeface="Times New Roman" panose="02020603050405020304" pitchFamily="18" charset="0"/>
              </a:rPr>
              <a:t>0-1rok = 9 dětí na třídu</a:t>
            </a:r>
          </a:p>
          <a:p>
            <a:pPr marL="342900" indent="-342900">
              <a:buFontTx/>
              <a:buChar char="-"/>
            </a:pPr>
            <a:r>
              <a:rPr lang="cs-CZ" sz="2000" dirty="0">
                <a:latin typeface="Times New Roman" panose="02020603050405020304" pitchFamily="18" charset="0"/>
                <a:cs typeface="Times New Roman" panose="02020603050405020304" pitchFamily="18" charset="0"/>
              </a:rPr>
              <a:t>1-2 roky = 13 dětí na třídu</a:t>
            </a:r>
          </a:p>
          <a:p>
            <a:pPr marL="342900" indent="-342900">
              <a:buFontTx/>
              <a:buChar char="-"/>
            </a:pPr>
            <a:r>
              <a:rPr lang="cs-CZ" sz="2000" dirty="0">
                <a:latin typeface="Times New Roman" panose="02020603050405020304" pitchFamily="18" charset="0"/>
                <a:cs typeface="Times New Roman" panose="02020603050405020304" pitchFamily="18" charset="0"/>
              </a:rPr>
              <a:t>2-4 roky = 16 dětí na třídu</a:t>
            </a:r>
          </a:p>
          <a:p>
            <a:endParaRPr lang="cs-CZ" sz="2000" dirty="0">
              <a:latin typeface="Times New Roman" panose="02020603050405020304" pitchFamily="18" charset="0"/>
              <a:cs typeface="Times New Roman" panose="02020603050405020304" pitchFamily="18" charset="0"/>
            </a:endParaRPr>
          </a:p>
          <a:p>
            <a:r>
              <a:rPr lang="cs-CZ" sz="2000" dirty="0">
                <a:latin typeface="Times New Roman" panose="02020603050405020304" pitchFamily="18" charset="0"/>
                <a:cs typeface="Times New Roman" panose="02020603050405020304" pitchFamily="18" charset="0"/>
              </a:rPr>
              <a:t>Kladen velký důraz na samostatnost dětí již od útlého věku.</a:t>
            </a:r>
          </a:p>
          <a:p>
            <a:r>
              <a:rPr lang="cs-CZ" sz="2000" dirty="0">
                <a:latin typeface="Times New Roman" panose="02020603050405020304" pitchFamily="18" charset="0"/>
                <a:cs typeface="Times New Roman" panose="02020603050405020304" pitchFamily="18" charset="0"/>
              </a:rPr>
              <a:t>Úhrada školeného – dle příjmu rodičů hradí část nákladů stát, zbytek hradí rodiče.</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6581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16AFFE8E-E650-431F-BB3E-130389FEF6D0}"/>
              </a:ext>
            </a:extLst>
          </p:cNvPr>
          <p:cNvSpPr>
            <a:spLocks noGrp="1"/>
          </p:cNvSpPr>
          <p:nvPr>
            <p:ph type="title"/>
          </p:nvPr>
        </p:nvSpPr>
        <p:spPr/>
        <p:txBody>
          <a:bodyPr vert="horz" lIns="91440" tIns="45720" rIns="91440" bIns="45720" rtlCol="0" anchor="ctr">
            <a:normAutofit/>
          </a:bodyPr>
          <a:lstStyle/>
          <a:p>
            <a:r>
              <a:rPr lang="cs-CZ" sz="3600" b="1" kern="1200" dirty="0">
                <a:solidFill>
                  <a:schemeClr val="tx1"/>
                </a:solidFill>
                <a:latin typeface="+mj-lt"/>
                <a:ea typeface="+mj-ea"/>
                <a:cs typeface="+mj-cs"/>
              </a:rPr>
              <a:t/>
            </a:r>
            <a:br>
              <a:rPr lang="cs-CZ" sz="3600" b="1" kern="1200" dirty="0">
                <a:solidFill>
                  <a:schemeClr val="tx1"/>
                </a:solidFill>
                <a:latin typeface="+mj-lt"/>
                <a:ea typeface="+mj-ea"/>
                <a:cs typeface="+mj-cs"/>
              </a:rPr>
            </a:br>
            <a:r>
              <a:rPr lang="cs-CZ" sz="3600" b="1" kern="1200" dirty="0">
                <a:solidFill>
                  <a:schemeClr val="tx1"/>
                </a:solidFill>
                <a:latin typeface="Times New Roman" panose="02020603050405020304" pitchFamily="18" charset="0"/>
                <a:cs typeface="Times New Roman" panose="02020603050405020304" pitchFamily="18" charset="0"/>
              </a:rPr>
              <a:t>15.4.2019</a:t>
            </a:r>
            <a:endParaRPr lang="en-US" sz="3600" b="1" kern="1200" dirty="0">
              <a:solidFill>
                <a:schemeClr val="tx1"/>
              </a:solidFill>
              <a:latin typeface="Times New Roman" panose="02020603050405020304" pitchFamily="18" charset="0"/>
              <a:cs typeface="Times New Roman" panose="02020603050405020304" pitchFamily="18" charset="0"/>
            </a:endParaRPr>
          </a:p>
        </p:txBody>
      </p:sp>
      <p:sp>
        <p:nvSpPr>
          <p:cNvPr id="6" name="Zástupný text 5">
            <a:extLst>
              <a:ext uri="{FF2B5EF4-FFF2-40B4-BE49-F238E27FC236}">
                <a16:creationId xmlns="" xmlns:a16="http://schemas.microsoft.com/office/drawing/2014/main" id="{DA678BFF-ACAB-4699-A370-F8304F12A9A9}"/>
              </a:ext>
            </a:extLst>
          </p:cNvPr>
          <p:cNvSpPr>
            <a:spLocks noGrp="1"/>
          </p:cNvSpPr>
          <p:nvPr>
            <p:ph type="body" idx="1"/>
          </p:nvPr>
        </p:nvSpPr>
        <p:spPr>
          <a:xfrm>
            <a:off x="862014" y="1690688"/>
            <a:ext cx="5157787" cy="923925"/>
          </a:xfrm>
        </p:spPr>
        <p:txBody>
          <a:bodyPr>
            <a:normAutofit/>
          </a:bodyPr>
          <a:lstStyle/>
          <a:p>
            <a:r>
              <a:rPr lang="cs-CZ" sz="1800" b="0" dirty="0">
                <a:latin typeface="Times New Roman" panose="02020603050405020304" pitchFamily="18" charset="0"/>
                <a:cs typeface="Times New Roman" panose="02020603050405020304" pitchFamily="18" charset="0"/>
              </a:rPr>
              <a:t>Odpočinkový systém – vnitřní postele</a:t>
            </a:r>
          </a:p>
        </p:txBody>
      </p:sp>
      <p:pic>
        <p:nvPicPr>
          <p:cNvPr id="5" name="Zástupný symbol obrázku 4">
            <a:extLst>
              <a:ext uri="{FF2B5EF4-FFF2-40B4-BE49-F238E27FC236}">
                <a16:creationId xmlns="" xmlns:a16="http://schemas.microsoft.com/office/drawing/2014/main" id="{1AE0983A-7F8B-4767-B8DE-7CE11032BC47}"/>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39788" y="2898784"/>
            <a:ext cx="5157787" cy="2897169"/>
          </a:xfrm>
        </p:spPr>
      </p:pic>
      <p:sp>
        <p:nvSpPr>
          <p:cNvPr id="7" name="Zástupný text 6">
            <a:extLst>
              <a:ext uri="{FF2B5EF4-FFF2-40B4-BE49-F238E27FC236}">
                <a16:creationId xmlns="" xmlns:a16="http://schemas.microsoft.com/office/drawing/2014/main" id="{1BA0E080-6DEC-47EE-82BF-CD3FA0E773CE}"/>
              </a:ext>
            </a:extLst>
          </p:cNvPr>
          <p:cNvSpPr>
            <a:spLocks noGrp="1"/>
          </p:cNvSpPr>
          <p:nvPr>
            <p:ph type="body" sz="quarter" idx="3"/>
          </p:nvPr>
        </p:nvSpPr>
        <p:spPr/>
        <p:txBody>
          <a:bodyPr>
            <a:normAutofit/>
          </a:bodyPr>
          <a:lstStyle/>
          <a:p>
            <a:r>
              <a:rPr lang="cs-CZ" sz="1800" b="0" dirty="0">
                <a:latin typeface="Times New Roman" panose="02020603050405020304" pitchFamily="18" charset="0"/>
                <a:cs typeface="Times New Roman" panose="02020603050405020304" pitchFamily="18" charset="0"/>
              </a:rPr>
              <a:t>Rodiče mají možnost nechat dítě spát i ve venkovní posteli</a:t>
            </a:r>
          </a:p>
        </p:txBody>
      </p:sp>
      <p:pic>
        <p:nvPicPr>
          <p:cNvPr id="12" name="Zástupný obsah 11">
            <a:extLst>
              <a:ext uri="{FF2B5EF4-FFF2-40B4-BE49-F238E27FC236}">
                <a16:creationId xmlns="" xmlns:a16="http://schemas.microsoft.com/office/drawing/2014/main" id="{BD0480C7-924F-43AA-BD8D-E0163F873F7E}"/>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6636701" y="2756195"/>
            <a:ext cx="4254186" cy="3433468"/>
          </a:xfrm>
        </p:spPr>
      </p:pic>
    </p:spTree>
    <p:extLst>
      <p:ext uri="{BB962C8B-B14F-4D97-AF65-F5344CB8AC3E}">
        <p14:creationId xmlns:p14="http://schemas.microsoft.com/office/powerpoint/2010/main" val="2075974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16AFFE8E-E650-431F-BB3E-130389FEF6D0}"/>
              </a:ext>
            </a:extLst>
          </p:cNvPr>
          <p:cNvSpPr>
            <a:spLocks noGrp="1"/>
          </p:cNvSpPr>
          <p:nvPr>
            <p:ph type="title"/>
          </p:nvPr>
        </p:nvSpPr>
        <p:spPr>
          <a:xfrm>
            <a:off x="7100745" y="911059"/>
            <a:ext cx="4540044" cy="1072673"/>
          </a:xfrm>
        </p:spPr>
        <p:txBody>
          <a:bodyPr vert="horz" lIns="91440" tIns="45720" rIns="91440" bIns="45720" rtlCol="0" anchor="ctr">
            <a:normAutofit fontScale="90000"/>
          </a:bodyPr>
          <a:lstStyle/>
          <a:p>
            <a:r>
              <a:rPr lang="cs-CZ" sz="3600" b="1" kern="1200" dirty="0">
                <a:solidFill>
                  <a:schemeClr val="tx1"/>
                </a:solidFill>
                <a:latin typeface="+mj-lt"/>
                <a:ea typeface="+mj-ea"/>
                <a:cs typeface="+mj-cs"/>
              </a:rPr>
              <a:t/>
            </a:r>
            <a:br>
              <a:rPr lang="cs-CZ" sz="3600" b="1" kern="1200" dirty="0">
                <a:solidFill>
                  <a:schemeClr val="tx1"/>
                </a:solidFill>
                <a:latin typeface="+mj-lt"/>
                <a:ea typeface="+mj-ea"/>
                <a:cs typeface="+mj-cs"/>
              </a:rPr>
            </a:br>
            <a:r>
              <a:rPr lang="cs-CZ" sz="3600" b="1" kern="1200" dirty="0">
                <a:solidFill>
                  <a:schemeClr val="tx1"/>
                </a:solidFill>
                <a:latin typeface="+mj-lt"/>
                <a:ea typeface="+mj-ea"/>
                <a:cs typeface="+mj-cs"/>
              </a:rPr>
              <a:t>15.4.2019</a:t>
            </a:r>
            <a:endParaRPr lang="en-US" sz="3600" b="1" kern="1200" dirty="0">
              <a:solidFill>
                <a:schemeClr val="tx1"/>
              </a:solidFill>
              <a:latin typeface="+mj-lt"/>
              <a:ea typeface="+mj-ea"/>
              <a:cs typeface="+mj-cs"/>
            </a:endParaRPr>
          </a:p>
        </p:txBody>
      </p:sp>
      <p:pic>
        <p:nvPicPr>
          <p:cNvPr id="5" name="Zástupný symbol obrázku 4">
            <a:extLst>
              <a:ext uri="{FF2B5EF4-FFF2-40B4-BE49-F238E27FC236}">
                <a16:creationId xmlns="" xmlns:a16="http://schemas.microsoft.com/office/drawing/2014/main" id="{435F6C38-C2E6-4E7D-BA2B-13026E2CBEE0}"/>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28" r="528"/>
          <a:stretch>
            <a:fillRect/>
          </a:stretch>
        </p:blipFill>
        <p:spPr>
          <a:xfrm>
            <a:off x="6731000" y="3090863"/>
            <a:ext cx="5280025" cy="3557587"/>
          </a:xfrm>
        </p:spPr>
      </p:pic>
      <p:sp>
        <p:nvSpPr>
          <p:cNvPr id="4" name="Zástupný symbol pro text 3">
            <a:extLst>
              <a:ext uri="{FF2B5EF4-FFF2-40B4-BE49-F238E27FC236}">
                <a16:creationId xmlns="" xmlns:a16="http://schemas.microsoft.com/office/drawing/2014/main" id="{41B97AB2-E712-4C96-93FE-07C1B137D640}"/>
              </a:ext>
            </a:extLst>
          </p:cNvPr>
          <p:cNvSpPr>
            <a:spLocks noGrp="1"/>
          </p:cNvSpPr>
          <p:nvPr>
            <p:ph type="body" sz="half" idx="2"/>
          </p:nvPr>
        </p:nvSpPr>
        <p:spPr>
          <a:xfrm>
            <a:off x="78562" y="283664"/>
            <a:ext cx="6506257" cy="5850436"/>
          </a:xfrm>
        </p:spPr>
        <p:txBody>
          <a:bodyPr vert="horz" lIns="91440" tIns="45720" rIns="91440" bIns="45720" rtlCol="0">
            <a:normAutofit lnSpcReduction="10000"/>
          </a:bodyPr>
          <a:lstStyle/>
          <a:p>
            <a:endParaRPr lang="cs-CZ" sz="2000" dirty="0"/>
          </a:p>
          <a:p>
            <a:pPr algn="ctr"/>
            <a:endParaRPr lang="cs-CZ" sz="2400" b="1" dirty="0">
              <a:latin typeface="Times New Roman" panose="02020603050405020304" pitchFamily="18" charset="0"/>
              <a:cs typeface="Times New Roman" panose="02020603050405020304" pitchFamily="18" charset="0"/>
            </a:endParaRPr>
          </a:p>
          <a:p>
            <a:pPr algn="ctr"/>
            <a:r>
              <a:rPr lang="cs-CZ" sz="2400" b="1" dirty="0">
                <a:latin typeface="Times New Roman" panose="02020603050405020304" pitchFamily="18" charset="0"/>
                <a:cs typeface="Times New Roman" panose="02020603050405020304" pitchFamily="18" charset="0"/>
              </a:rPr>
              <a:t>Škola </a:t>
            </a:r>
            <a:r>
              <a:rPr lang="cs-CZ" sz="2400" b="1" dirty="0" err="1">
                <a:latin typeface="Times New Roman" panose="02020603050405020304" pitchFamily="18" charset="0"/>
                <a:cs typeface="Times New Roman" panose="02020603050405020304" pitchFamily="18" charset="0"/>
              </a:rPr>
              <a:t>Dronten</a:t>
            </a:r>
            <a:r>
              <a:rPr lang="cs-CZ" sz="2400" b="1" dirty="0">
                <a:latin typeface="Times New Roman" panose="02020603050405020304" pitchFamily="18" charset="0"/>
                <a:cs typeface="Times New Roman" panose="02020603050405020304" pitchFamily="18" charset="0"/>
              </a:rPr>
              <a:t> </a:t>
            </a:r>
            <a:r>
              <a:rPr lang="cs-CZ" sz="2400" b="1" dirty="0" err="1">
                <a:latin typeface="Times New Roman" panose="02020603050405020304" pitchFamily="18" charset="0"/>
                <a:cs typeface="Times New Roman" panose="02020603050405020304" pitchFamily="18" charset="0"/>
              </a:rPr>
              <a:t>Zevenspron</a:t>
            </a:r>
            <a:endParaRPr lang="cs-CZ" sz="2400" b="1" dirty="0">
              <a:latin typeface="Times New Roman" panose="02020603050405020304" pitchFamily="18" charset="0"/>
              <a:cs typeface="Times New Roman" panose="02020603050405020304" pitchFamily="18" charset="0"/>
            </a:endParaRPr>
          </a:p>
          <a:p>
            <a:pPr algn="ctr"/>
            <a:r>
              <a:rPr lang="cs-CZ" sz="2400" b="1" dirty="0">
                <a:latin typeface="Times New Roman" panose="02020603050405020304" pitchFamily="18" charset="0"/>
                <a:cs typeface="Times New Roman" panose="02020603050405020304" pitchFamily="18" charset="0"/>
              </a:rPr>
              <a:t>Integrální centrum </a:t>
            </a:r>
            <a:r>
              <a:rPr lang="cs-CZ" sz="2400" b="1" dirty="0" err="1">
                <a:latin typeface="Times New Roman" panose="02020603050405020304" pitchFamily="18" charset="0"/>
                <a:cs typeface="Times New Roman" panose="02020603050405020304" pitchFamily="18" charset="0"/>
              </a:rPr>
              <a:t>Prokino</a:t>
            </a:r>
            <a:endParaRPr lang="cs-CZ" sz="2400" b="1" dirty="0">
              <a:latin typeface="Times New Roman" panose="02020603050405020304" pitchFamily="18" charset="0"/>
              <a:cs typeface="Times New Roman" panose="02020603050405020304" pitchFamily="18" charset="0"/>
            </a:endParaRPr>
          </a:p>
          <a:p>
            <a:pPr marL="342900" indent="-342900">
              <a:buFontTx/>
              <a:buChar char="-"/>
            </a:pPr>
            <a:endParaRPr lang="cs-CZ" sz="2000" dirty="0">
              <a:latin typeface="Times New Roman" panose="02020603050405020304" pitchFamily="18" charset="0"/>
              <a:cs typeface="Times New Roman" panose="02020603050405020304" pitchFamily="18" charset="0"/>
            </a:endParaRPr>
          </a:p>
          <a:p>
            <a:pPr marL="342900" indent="-342900">
              <a:buFontTx/>
              <a:buChar char="-"/>
            </a:pPr>
            <a:endParaRPr lang="cs-CZ" sz="2000" dirty="0">
              <a:latin typeface="Times New Roman" panose="02020603050405020304" pitchFamily="18" charset="0"/>
              <a:cs typeface="Times New Roman" panose="02020603050405020304" pitchFamily="18" charset="0"/>
            </a:endParaRPr>
          </a:p>
          <a:p>
            <a:pPr marL="342900" indent="-342900">
              <a:buFontTx/>
              <a:buChar char="-"/>
            </a:pPr>
            <a:r>
              <a:rPr lang="cs-CZ" sz="2000" dirty="0">
                <a:latin typeface="Times New Roman" panose="02020603050405020304" pitchFamily="18" charset="0"/>
                <a:cs typeface="Times New Roman" panose="02020603050405020304" pitchFamily="18" charset="0"/>
              </a:rPr>
              <a:t>Všechny instituce vzdělání v jedné budově – škola, </a:t>
            </a:r>
            <a:r>
              <a:rPr lang="cs-CZ" sz="2000" dirty="0" err="1">
                <a:latin typeface="Times New Roman" panose="02020603050405020304" pitchFamily="18" charset="0"/>
                <a:cs typeface="Times New Roman" panose="02020603050405020304" pitchFamily="18" charset="0"/>
              </a:rPr>
              <a:t>předdružina</a:t>
            </a:r>
            <a:r>
              <a:rPr lang="cs-CZ" sz="2000" dirty="0">
                <a:latin typeface="Times New Roman" panose="02020603050405020304" pitchFamily="18" charset="0"/>
                <a:cs typeface="Times New Roman" panose="02020603050405020304" pitchFamily="18" charset="0"/>
              </a:rPr>
              <a:t>, </a:t>
            </a:r>
            <a:r>
              <a:rPr lang="cs-CZ" sz="2000" dirty="0" err="1">
                <a:latin typeface="Times New Roman" panose="02020603050405020304" pitchFamily="18" charset="0"/>
                <a:cs typeface="Times New Roman" panose="02020603050405020304" pitchFamily="18" charset="0"/>
              </a:rPr>
              <a:t>předškola</a:t>
            </a:r>
            <a:r>
              <a:rPr lang="cs-CZ" sz="2000" dirty="0">
                <a:latin typeface="Times New Roman" panose="02020603050405020304" pitchFamily="18" charset="0"/>
                <a:cs typeface="Times New Roman" panose="02020603050405020304" pitchFamily="18" charset="0"/>
              </a:rPr>
              <a:t>, škola, odpolední družina</a:t>
            </a:r>
          </a:p>
          <a:p>
            <a:pPr marL="342900" indent="-342900">
              <a:buFontTx/>
              <a:buChar char="-"/>
            </a:pPr>
            <a:r>
              <a:rPr lang="cs-CZ" sz="2000" dirty="0">
                <a:latin typeface="Times New Roman" panose="02020603050405020304" pitchFamily="18" charset="0"/>
                <a:cs typeface="Times New Roman" panose="02020603050405020304" pitchFamily="18" charset="0"/>
              </a:rPr>
              <a:t>Pronájem školky a družiny v prostorách školy – </a:t>
            </a:r>
            <a:r>
              <a:rPr lang="cs-CZ" sz="2000" dirty="0" err="1">
                <a:latin typeface="Times New Roman" panose="02020603050405020304" pitchFamily="18" charset="0"/>
                <a:cs typeface="Times New Roman" panose="02020603050405020304" pitchFamily="18" charset="0"/>
              </a:rPr>
              <a:t>Prokino</a:t>
            </a:r>
            <a:endParaRPr lang="cs-CZ" sz="2000" dirty="0">
              <a:latin typeface="Times New Roman" panose="02020603050405020304" pitchFamily="18" charset="0"/>
              <a:cs typeface="Times New Roman" panose="02020603050405020304" pitchFamily="18" charset="0"/>
            </a:endParaRPr>
          </a:p>
          <a:p>
            <a:pPr marL="342900" indent="-342900">
              <a:buFontTx/>
              <a:buChar char="-"/>
            </a:pPr>
            <a:r>
              <a:rPr lang="cs-CZ" sz="2000" dirty="0">
                <a:latin typeface="Times New Roman" panose="02020603050405020304" pitchFamily="18" charset="0"/>
                <a:cs typeface="Times New Roman" panose="02020603050405020304" pitchFamily="18" charset="0"/>
              </a:rPr>
              <a:t>Děti od 2 – 12 let</a:t>
            </a:r>
          </a:p>
          <a:p>
            <a:pPr marL="342900" indent="-342900">
              <a:buFontTx/>
              <a:buChar char="-"/>
            </a:pPr>
            <a:r>
              <a:rPr lang="cs-CZ" sz="2000" dirty="0">
                <a:latin typeface="Times New Roman" panose="02020603050405020304" pitchFamily="18" charset="0"/>
                <a:cs typeface="Times New Roman" panose="02020603050405020304" pitchFamily="18" charset="0"/>
              </a:rPr>
              <a:t>Družiny  4 – 12 let</a:t>
            </a:r>
          </a:p>
          <a:p>
            <a:pPr marL="342900" indent="-342900">
              <a:buFontTx/>
              <a:buChar char="-"/>
            </a:pPr>
            <a:r>
              <a:rPr lang="cs-CZ" sz="2000" dirty="0">
                <a:latin typeface="Times New Roman" panose="02020603050405020304" pitchFamily="18" charset="0"/>
                <a:cs typeface="Times New Roman" panose="02020603050405020304" pitchFamily="18" charset="0"/>
              </a:rPr>
              <a:t>Během docházky do MŠ je učiteli vypracovávána diagnostika dítěte, která se svolením rodičů putuje s dítětem do ZŠ.</a:t>
            </a:r>
          </a:p>
          <a:p>
            <a:pPr marL="342900" indent="-342900">
              <a:buFontTx/>
              <a:buChar char="-"/>
            </a:pPr>
            <a:r>
              <a:rPr lang="cs-CZ" sz="2000" dirty="0">
                <a:latin typeface="Times New Roman" panose="02020603050405020304" pitchFamily="18" charset="0"/>
                <a:cs typeface="Times New Roman" panose="02020603050405020304" pitchFamily="18" charset="0"/>
              </a:rPr>
              <a:t>Práce s dítěte s OMJ – systém vychází z toho, že se děti učí od sebe.</a:t>
            </a:r>
          </a:p>
          <a:p>
            <a:pPr marL="342900" indent="-342900">
              <a:buFontTx/>
              <a:buChar char="-"/>
            </a:pPr>
            <a:endParaRPr lang="cs-CZ" sz="2000" dirty="0"/>
          </a:p>
          <a:p>
            <a:pPr marL="342900" indent="-342900">
              <a:buFontTx/>
              <a:buChar char="-"/>
            </a:pPr>
            <a:endParaRPr lang="en-US" sz="2000" dirty="0"/>
          </a:p>
        </p:txBody>
      </p:sp>
    </p:spTree>
    <p:extLst>
      <p:ext uri="{BB962C8B-B14F-4D97-AF65-F5344CB8AC3E}">
        <p14:creationId xmlns:p14="http://schemas.microsoft.com/office/powerpoint/2010/main" val="3393870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16AFFE8E-E650-431F-BB3E-130389FEF6D0}"/>
              </a:ext>
            </a:extLst>
          </p:cNvPr>
          <p:cNvSpPr>
            <a:spLocks noGrp="1"/>
          </p:cNvSpPr>
          <p:nvPr>
            <p:ph type="title"/>
          </p:nvPr>
        </p:nvSpPr>
        <p:spPr>
          <a:xfrm>
            <a:off x="6943725" y="911059"/>
            <a:ext cx="4505030" cy="561975"/>
          </a:xfrm>
        </p:spPr>
        <p:txBody>
          <a:bodyPr vert="horz" lIns="91440" tIns="45720" rIns="91440" bIns="45720" rtlCol="0" anchor="ctr">
            <a:normAutofit fontScale="90000"/>
          </a:bodyPr>
          <a:lstStyle/>
          <a:p>
            <a:r>
              <a:rPr lang="cs-CZ" sz="3600" b="1" kern="1200" dirty="0">
                <a:solidFill>
                  <a:schemeClr val="tx1"/>
                </a:solidFill>
                <a:latin typeface="+mj-lt"/>
                <a:ea typeface="+mj-ea"/>
                <a:cs typeface="+mj-cs"/>
              </a:rPr>
              <a:t/>
            </a:r>
            <a:br>
              <a:rPr lang="cs-CZ" sz="3600" b="1" kern="1200" dirty="0">
                <a:solidFill>
                  <a:schemeClr val="tx1"/>
                </a:solidFill>
                <a:latin typeface="+mj-lt"/>
                <a:ea typeface="+mj-ea"/>
                <a:cs typeface="+mj-cs"/>
              </a:rPr>
            </a:br>
            <a:r>
              <a:rPr lang="cs-CZ" sz="3600" b="1" kern="1200" dirty="0">
                <a:solidFill>
                  <a:schemeClr val="tx1"/>
                </a:solidFill>
                <a:latin typeface="+mj-lt"/>
                <a:ea typeface="+mj-ea"/>
                <a:cs typeface="+mj-cs"/>
              </a:rPr>
              <a:t>16.4.2019</a:t>
            </a:r>
            <a:endParaRPr lang="en-US" sz="3600" b="1" kern="1200" dirty="0">
              <a:solidFill>
                <a:schemeClr val="tx1"/>
              </a:solidFill>
              <a:latin typeface="+mj-lt"/>
              <a:ea typeface="+mj-ea"/>
              <a:cs typeface="+mj-cs"/>
            </a:endParaRPr>
          </a:p>
        </p:txBody>
      </p:sp>
      <p:sp>
        <p:nvSpPr>
          <p:cNvPr id="4" name="Zástupný symbol pro text 3">
            <a:extLst>
              <a:ext uri="{FF2B5EF4-FFF2-40B4-BE49-F238E27FC236}">
                <a16:creationId xmlns="" xmlns:a16="http://schemas.microsoft.com/office/drawing/2014/main" id="{41B97AB2-E712-4C96-93FE-07C1B137D640}"/>
              </a:ext>
            </a:extLst>
          </p:cNvPr>
          <p:cNvSpPr>
            <a:spLocks noGrp="1"/>
          </p:cNvSpPr>
          <p:nvPr>
            <p:ph type="body" sz="half" idx="2"/>
          </p:nvPr>
        </p:nvSpPr>
        <p:spPr>
          <a:xfrm>
            <a:off x="78563" y="171451"/>
            <a:ext cx="5255438" cy="6476496"/>
          </a:xfrm>
        </p:spPr>
        <p:txBody>
          <a:bodyPr vert="horz" lIns="91440" tIns="45720" rIns="91440" bIns="45720" rtlCol="0">
            <a:normAutofit lnSpcReduction="10000"/>
          </a:bodyPr>
          <a:lstStyle/>
          <a:p>
            <a:pPr algn="ctr"/>
            <a:r>
              <a:rPr lang="cs-CZ" sz="2400" b="1" dirty="0">
                <a:latin typeface="Times New Roman" panose="02020603050405020304" pitchFamily="18" charset="0"/>
                <a:cs typeface="Times New Roman" panose="02020603050405020304" pitchFamily="18" charset="0"/>
              </a:rPr>
              <a:t>Christian  Dalton </a:t>
            </a:r>
            <a:r>
              <a:rPr lang="cs-CZ" sz="2400" b="1" dirty="0" err="1">
                <a:latin typeface="Times New Roman" panose="02020603050405020304" pitchFamily="18" charset="0"/>
                <a:cs typeface="Times New Roman" panose="02020603050405020304" pitchFamily="18" charset="0"/>
              </a:rPr>
              <a:t>School</a:t>
            </a:r>
            <a:r>
              <a:rPr lang="cs-CZ" sz="2400" b="1" dirty="0">
                <a:latin typeface="Times New Roman" panose="02020603050405020304" pitchFamily="18" charset="0"/>
                <a:cs typeface="Times New Roman" panose="02020603050405020304" pitchFamily="18" charset="0"/>
              </a:rPr>
              <a:t> De </a:t>
            </a:r>
            <a:r>
              <a:rPr lang="cs-CZ" sz="2400" b="1" dirty="0" err="1">
                <a:latin typeface="Times New Roman" panose="02020603050405020304" pitchFamily="18" charset="0"/>
                <a:cs typeface="Times New Roman" panose="02020603050405020304" pitchFamily="18" charset="0"/>
              </a:rPr>
              <a:t>Zevensprong</a:t>
            </a:r>
            <a:endParaRPr lang="cs-CZ" sz="2400" b="1" dirty="0">
              <a:latin typeface="Times New Roman" panose="02020603050405020304" pitchFamily="18" charset="0"/>
              <a:cs typeface="Times New Roman" panose="02020603050405020304" pitchFamily="18" charset="0"/>
            </a:endParaRPr>
          </a:p>
          <a:p>
            <a:pPr algn="ctr"/>
            <a:endParaRPr lang="cs-CZ" sz="2400" b="1" dirty="0">
              <a:latin typeface="Times New Roman" panose="02020603050405020304" pitchFamily="18" charset="0"/>
              <a:cs typeface="Times New Roman" panose="02020603050405020304" pitchFamily="18" charset="0"/>
            </a:endParaRPr>
          </a:p>
          <a:p>
            <a:pPr marL="342900" indent="-342900">
              <a:buFontTx/>
              <a:buChar char="-"/>
            </a:pPr>
            <a:r>
              <a:rPr lang="cs-CZ" sz="2000" dirty="0">
                <a:latin typeface="Times New Roman" panose="02020603050405020304" pitchFamily="18" charset="0"/>
                <a:cs typeface="Times New Roman" panose="02020603050405020304" pitchFamily="18" charset="0"/>
              </a:rPr>
              <a:t>Křesťanská </a:t>
            </a:r>
            <a:r>
              <a:rPr lang="cs-CZ" sz="2000" dirty="0" err="1">
                <a:latin typeface="Times New Roman" panose="02020603050405020304" pitchFamily="18" charset="0"/>
                <a:cs typeface="Times New Roman" panose="02020603050405020304" pitchFamily="18" charset="0"/>
              </a:rPr>
              <a:t>daltonská</a:t>
            </a:r>
            <a:r>
              <a:rPr lang="cs-CZ" sz="2000" dirty="0">
                <a:latin typeface="Times New Roman" panose="02020603050405020304" pitchFamily="18" charset="0"/>
                <a:cs typeface="Times New Roman" panose="02020603050405020304" pitchFamily="18" charset="0"/>
              </a:rPr>
              <a:t> škola</a:t>
            </a:r>
          </a:p>
          <a:p>
            <a:pPr marL="342900" indent="-342900">
              <a:buFontTx/>
              <a:buChar char="-"/>
            </a:pPr>
            <a:r>
              <a:rPr lang="cs-CZ" sz="2000" dirty="0" err="1">
                <a:latin typeface="Times New Roman" panose="02020603050405020304" pitchFamily="18" charset="0"/>
                <a:cs typeface="Times New Roman" panose="02020603050405020304" pitchFamily="18" charset="0"/>
              </a:rPr>
              <a:t>Daltonské</a:t>
            </a:r>
            <a:r>
              <a:rPr lang="cs-CZ" sz="2000" dirty="0">
                <a:latin typeface="Times New Roman" panose="02020603050405020304" pitchFamily="18" charset="0"/>
                <a:cs typeface="Times New Roman" panose="02020603050405020304" pitchFamily="18" charset="0"/>
              </a:rPr>
              <a:t> vzdělávání – Chováme se k sobě navzájem na základě rovnosti a hodnotového respektu.</a:t>
            </a:r>
          </a:p>
          <a:p>
            <a:pPr marL="342900" indent="-342900">
              <a:buFontTx/>
              <a:buChar char="-"/>
            </a:pPr>
            <a:r>
              <a:rPr lang="cs-CZ" sz="2000" dirty="0">
                <a:latin typeface="Times New Roman" panose="02020603050405020304" pitchFamily="18" charset="0"/>
                <a:cs typeface="Times New Roman" panose="02020603050405020304" pitchFamily="18" charset="0"/>
              </a:rPr>
              <a:t>„</a:t>
            </a:r>
            <a:r>
              <a:rPr lang="cs-CZ" sz="2000" b="1" i="1" dirty="0">
                <a:latin typeface="Times New Roman" panose="02020603050405020304" pitchFamily="18" charset="0"/>
                <a:cs typeface="Times New Roman" panose="02020603050405020304" pitchFamily="18" charset="0"/>
              </a:rPr>
              <a:t>Kde můžeme, necháme děti pracovat svobodně a nezávisle. Tam, kde je to nutné, jim pomůžeme. „</a:t>
            </a:r>
          </a:p>
          <a:p>
            <a:pPr marL="342900" indent="-342900">
              <a:buFontTx/>
              <a:buChar char="-"/>
            </a:pPr>
            <a:r>
              <a:rPr lang="cs-CZ" sz="2000" dirty="0">
                <a:latin typeface="Times New Roman" panose="02020603050405020304" pitchFamily="18" charset="0"/>
                <a:cs typeface="Times New Roman" panose="02020603050405020304" pitchFamily="18" charset="0"/>
              </a:rPr>
              <a:t>Od 4 let děti spolupracují ve dvojicích na společných projektech – naučí se tím spolupráci, komunikaci, toleranci a respektu. Tyto dvojice se po 14 dnech obměňují.</a:t>
            </a:r>
          </a:p>
          <a:p>
            <a:pPr marL="342900" indent="-342900">
              <a:buFontTx/>
              <a:buChar char="-"/>
            </a:pPr>
            <a:r>
              <a:rPr lang="cs-CZ" sz="2000" dirty="0">
                <a:latin typeface="Times New Roman" panose="02020603050405020304" pitchFamily="18" charset="0"/>
                <a:cs typeface="Times New Roman" panose="02020603050405020304" pitchFamily="18" charset="0"/>
              </a:rPr>
              <a:t>3-4 leté děti jsou ve skupině po 8 dětech na jednoho pedagogického pracovníka</a:t>
            </a:r>
          </a:p>
          <a:p>
            <a:pPr marL="342900" indent="-342900">
              <a:buFontTx/>
              <a:buChar char="-"/>
            </a:pPr>
            <a:r>
              <a:rPr lang="cs-CZ" sz="2000" dirty="0">
                <a:latin typeface="Times New Roman" panose="02020603050405020304" pitchFamily="18" charset="0"/>
                <a:cs typeface="Times New Roman" panose="02020603050405020304" pitchFamily="18" charset="0"/>
              </a:rPr>
              <a:t>Dnem 4 narozenin dítě okamžitě přechází do ZŠ</a:t>
            </a:r>
          </a:p>
          <a:p>
            <a:pPr marL="342900" indent="-342900">
              <a:buFontTx/>
              <a:buChar char="-"/>
            </a:pPr>
            <a:r>
              <a:rPr lang="cs-CZ" sz="2000" dirty="0">
                <a:latin typeface="Times New Roman" panose="02020603050405020304" pitchFamily="18" charset="0"/>
                <a:cs typeface="Times New Roman" panose="02020603050405020304" pitchFamily="18" charset="0"/>
              </a:rPr>
              <a:t>Děti s OMJ jsou zařazovány do běžných tříd, klade se důraz na individuální přístup.</a:t>
            </a:r>
          </a:p>
          <a:p>
            <a:endParaRPr lang="cs-CZ" sz="2000" dirty="0"/>
          </a:p>
          <a:p>
            <a:endParaRPr lang="en-US" sz="2000" dirty="0"/>
          </a:p>
        </p:txBody>
      </p:sp>
      <p:pic>
        <p:nvPicPr>
          <p:cNvPr id="8" name="Zástupný symbol obrázku 7">
            <a:extLst>
              <a:ext uri="{FF2B5EF4-FFF2-40B4-BE49-F238E27FC236}">
                <a16:creationId xmlns="" xmlns:a16="http://schemas.microsoft.com/office/drawing/2014/main" id="{0E36D62A-AE43-48BA-8635-6B9804B828C8}"/>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7785" r="7785"/>
          <a:stretch>
            <a:fillRect/>
          </a:stretch>
        </p:blipFill>
        <p:spPr>
          <a:xfrm>
            <a:off x="5557541" y="1774321"/>
            <a:ext cx="6172200" cy="4873625"/>
          </a:xfrm>
        </p:spPr>
      </p:pic>
    </p:spTree>
    <p:extLst>
      <p:ext uri="{BB962C8B-B14F-4D97-AF65-F5344CB8AC3E}">
        <p14:creationId xmlns:p14="http://schemas.microsoft.com/office/powerpoint/2010/main" val="3168167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16AFFE8E-E650-431F-BB3E-130389FEF6D0}"/>
              </a:ext>
            </a:extLst>
          </p:cNvPr>
          <p:cNvSpPr>
            <a:spLocks noGrp="1"/>
          </p:cNvSpPr>
          <p:nvPr>
            <p:ph type="title"/>
          </p:nvPr>
        </p:nvSpPr>
        <p:spPr/>
        <p:txBody>
          <a:bodyPr/>
          <a:lstStyle/>
          <a:p>
            <a:r>
              <a:rPr lang="cs-CZ" dirty="0">
                <a:latin typeface="Times New Roman" panose="02020603050405020304" pitchFamily="18" charset="0"/>
                <a:cs typeface="Times New Roman" panose="02020603050405020304" pitchFamily="18" charset="0"/>
              </a:rPr>
              <a:t/>
            </a:r>
            <a:br>
              <a:rPr lang="cs-CZ" dirty="0">
                <a:latin typeface="Times New Roman" panose="02020603050405020304" pitchFamily="18" charset="0"/>
                <a:cs typeface="Times New Roman" panose="02020603050405020304" pitchFamily="18" charset="0"/>
              </a:rPr>
            </a:br>
            <a:r>
              <a:rPr lang="cs-CZ" dirty="0">
                <a:latin typeface="Times New Roman" panose="02020603050405020304" pitchFamily="18" charset="0"/>
                <a:cs typeface="Times New Roman" panose="02020603050405020304" pitchFamily="18" charset="0"/>
              </a:rPr>
              <a:t>16.4.2019</a:t>
            </a:r>
            <a:endParaRPr lang="en-US" dirty="0">
              <a:latin typeface="Times New Roman" panose="02020603050405020304" pitchFamily="18" charset="0"/>
              <a:cs typeface="Times New Roman" panose="02020603050405020304" pitchFamily="18" charset="0"/>
            </a:endParaRPr>
          </a:p>
        </p:txBody>
      </p:sp>
      <p:pic>
        <p:nvPicPr>
          <p:cNvPr id="8" name="Zástupný symbol obrázku 7">
            <a:extLst>
              <a:ext uri="{FF2B5EF4-FFF2-40B4-BE49-F238E27FC236}">
                <a16:creationId xmlns="" xmlns:a16="http://schemas.microsoft.com/office/drawing/2014/main" id="{D05B96E9-320E-42DB-8CD8-A7095976F30C}"/>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7785" r="7785"/>
          <a:stretch>
            <a:fillRect/>
          </a:stretch>
        </p:blipFill>
        <p:spPr/>
      </p:pic>
      <p:sp>
        <p:nvSpPr>
          <p:cNvPr id="4" name="Zástupný symbol pro text 3">
            <a:extLst>
              <a:ext uri="{FF2B5EF4-FFF2-40B4-BE49-F238E27FC236}">
                <a16:creationId xmlns="" xmlns:a16="http://schemas.microsoft.com/office/drawing/2014/main" id="{41B97AB2-E712-4C96-93FE-07C1B137D640}"/>
              </a:ext>
            </a:extLst>
          </p:cNvPr>
          <p:cNvSpPr>
            <a:spLocks noGrp="1"/>
          </p:cNvSpPr>
          <p:nvPr>
            <p:ph type="body" sz="half" idx="2"/>
          </p:nvPr>
        </p:nvSpPr>
        <p:spPr/>
        <p:txBody>
          <a:bodyPr>
            <a:normAutofit lnSpcReduction="10000"/>
          </a:bodyPr>
          <a:lstStyle/>
          <a:p>
            <a:endParaRPr lang="cs-CZ" sz="2000" dirty="0">
              <a:latin typeface="Times New Roman" panose="02020603050405020304" pitchFamily="18" charset="0"/>
              <a:cs typeface="Times New Roman" panose="02020603050405020304" pitchFamily="18" charset="0"/>
            </a:endParaRPr>
          </a:p>
          <a:p>
            <a:r>
              <a:rPr lang="cs-CZ" sz="2000" dirty="0">
                <a:latin typeface="Times New Roman" panose="02020603050405020304" pitchFamily="18" charset="0"/>
                <a:cs typeface="Times New Roman" panose="02020603050405020304" pitchFamily="18" charset="0"/>
              </a:rPr>
              <a:t>Výuka náboženství – 2 krát týdně se předčítá z Bible – přenášení do přítomného času</a:t>
            </a:r>
          </a:p>
          <a:p>
            <a:r>
              <a:rPr lang="cs-CZ" sz="2000" dirty="0">
                <a:latin typeface="Times New Roman" panose="02020603050405020304" pitchFamily="18" charset="0"/>
                <a:cs typeface="Times New Roman" panose="02020603050405020304" pitchFamily="18" charset="0"/>
              </a:rPr>
              <a:t>Respekt k jiným náboženstvím – děti dostanou volno na své svátky</a:t>
            </a:r>
          </a:p>
          <a:p>
            <a:r>
              <a:rPr lang="cs-CZ" sz="2000" dirty="0">
                <a:latin typeface="Times New Roman" panose="02020603050405020304" pitchFamily="18" charset="0"/>
                <a:cs typeface="Times New Roman" panose="02020603050405020304" pitchFamily="18" charset="0"/>
              </a:rPr>
              <a:t>Týdenní plán – individuálně tvořený dítětem – v začátcích jednodušší forma plánu, která se vždy na konci týdně vyhodnotí – dítětem i učitelkou</a:t>
            </a:r>
          </a:p>
          <a:p>
            <a:r>
              <a:rPr lang="cs-CZ" sz="2000" dirty="0">
                <a:latin typeface="Times New Roman" panose="02020603050405020304" pitchFamily="18" charset="0"/>
                <a:cs typeface="Times New Roman" panose="02020603050405020304" pitchFamily="18" charset="0"/>
              </a:rPr>
              <a:t>Východisko je důvěra k dětem, spolupráce a sebereflexe</a:t>
            </a:r>
          </a:p>
          <a:p>
            <a:endParaRPr lang="cs-CZ" dirty="0"/>
          </a:p>
          <a:p>
            <a:endParaRPr lang="en-US" dirty="0"/>
          </a:p>
        </p:txBody>
      </p:sp>
    </p:spTree>
    <p:extLst>
      <p:ext uri="{BB962C8B-B14F-4D97-AF65-F5344CB8AC3E}">
        <p14:creationId xmlns:p14="http://schemas.microsoft.com/office/powerpoint/2010/main" val="4082653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16AFFE8E-E650-431F-BB3E-130389FEF6D0}"/>
              </a:ext>
            </a:extLst>
          </p:cNvPr>
          <p:cNvSpPr>
            <a:spLocks noGrp="1"/>
          </p:cNvSpPr>
          <p:nvPr>
            <p:ph type="title"/>
          </p:nvPr>
        </p:nvSpPr>
        <p:spPr/>
        <p:txBody>
          <a:bodyPr/>
          <a:lstStyle/>
          <a:p>
            <a:r>
              <a:rPr lang="cs-CZ" dirty="0"/>
              <a:t/>
            </a:r>
            <a:br>
              <a:rPr lang="cs-CZ" dirty="0"/>
            </a:br>
            <a:r>
              <a:rPr lang="cs-CZ" dirty="0">
                <a:latin typeface="Times New Roman" panose="02020603050405020304" pitchFamily="18" charset="0"/>
                <a:cs typeface="Times New Roman" panose="02020603050405020304" pitchFamily="18" charset="0"/>
              </a:rPr>
              <a:t>17.4.2019</a:t>
            </a:r>
            <a:endParaRPr lang="en-US" dirty="0">
              <a:latin typeface="Times New Roman" panose="02020603050405020304" pitchFamily="18" charset="0"/>
              <a:cs typeface="Times New Roman" panose="02020603050405020304" pitchFamily="18" charset="0"/>
            </a:endParaRPr>
          </a:p>
        </p:txBody>
      </p:sp>
      <p:sp>
        <p:nvSpPr>
          <p:cNvPr id="4" name="Zástupný symbol pro text 3">
            <a:extLst>
              <a:ext uri="{FF2B5EF4-FFF2-40B4-BE49-F238E27FC236}">
                <a16:creationId xmlns="" xmlns:a16="http://schemas.microsoft.com/office/drawing/2014/main" id="{41B97AB2-E712-4C96-93FE-07C1B137D640}"/>
              </a:ext>
            </a:extLst>
          </p:cNvPr>
          <p:cNvSpPr>
            <a:spLocks noGrp="1"/>
          </p:cNvSpPr>
          <p:nvPr>
            <p:ph type="body" sz="half" idx="2"/>
          </p:nvPr>
        </p:nvSpPr>
        <p:spPr/>
        <p:txBody>
          <a:bodyPr/>
          <a:lstStyle/>
          <a:p>
            <a:endParaRPr lang="cs-CZ" dirty="0"/>
          </a:p>
          <a:p>
            <a:pPr algn="ctr"/>
            <a:r>
              <a:rPr lang="cs-CZ" sz="2400" b="1" dirty="0" err="1">
                <a:latin typeface="Times New Roman" panose="02020603050405020304" pitchFamily="18" charset="0"/>
                <a:cs typeface="Times New Roman" panose="02020603050405020304" pitchFamily="18" charset="0"/>
              </a:rPr>
              <a:t>Katholieke</a:t>
            </a:r>
            <a:r>
              <a:rPr lang="cs-CZ" sz="2400" b="1" dirty="0">
                <a:latin typeface="Times New Roman" panose="02020603050405020304" pitchFamily="18" charset="0"/>
                <a:cs typeface="Times New Roman" panose="02020603050405020304" pitchFamily="18" charset="0"/>
              </a:rPr>
              <a:t> </a:t>
            </a:r>
            <a:r>
              <a:rPr lang="cs-CZ" sz="2400" b="1" dirty="0" err="1">
                <a:latin typeface="Times New Roman" panose="02020603050405020304" pitchFamily="18" charset="0"/>
                <a:cs typeface="Times New Roman" panose="02020603050405020304" pitchFamily="18" charset="0"/>
              </a:rPr>
              <a:t>Basisschool</a:t>
            </a:r>
            <a:endParaRPr lang="cs-CZ" sz="2400" b="1" dirty="0">
              <a:latin typeface="Times New Roman" panose="02020603050405020304" pitchFamily="18" charset="0"/>
              <a:cs typeface="Times New Roman" panose="02020603050405020304" pitchFamily="18" charset="0"/>
            </a:endParaRPr>
          </a:p>
          <a:p>
            <a:pPr marL="342900" indent="-342900">
              <a:buFontTx/>
              <a:buChar char="-"/>
            </a:pPr>
            <a:r>
              <a:rPr lang="cs-CZ" sz="2000" dirty="0">
                <a:latin typeface="Times New Roman" panose="02020603050405020304" pitchFamily="18" charset="0"/>
                <a:cs typeface="Times New Roman" panose="02020603050405020304" pitchFamily="18" charset="0"/>
              </a:rPr>
              <a:t>Od 4 let grafomotorika a seznámení s písmeny</a:t>
            </a:r>
          </a:p>
          <a:p>
            <a:pPr marL="342900" indent="-342900">
              <a:buFontTx/>
              <a:buChar char="-"/>
            </a:pPr>
            <a:r>
              <a:rPr lang="cs-CZ" sz="2000" dirty="0">
                <a:latin typeface="Times New Roman" panose="02020603050405020304" pitchFamily="18" charset="0"/>
                <a:cs typeface="Times New Roman" panose="02020603050405020304" pitchFamily="18" charset="0"/>
              </a:rPr>
              <a:t>Kulturní škola, externí pracovníci jsou zváni na konzultace, speciální pedagogové jsou součástí pedagogického sboru</a:t>
            </a:r>
          </a:p>
          <a:p>
            <a:pPr marL="342900" indent="-342900">
              <a:buFontTx/>
              <a:buChar char="-"/>
            </a:pPr>
            <a:endParaRPr lang="en-US" sz="2000" dirty="0">
              <a:latin typeface="Times New Roman" panose="02020603050405020304" pitchFamily="18" charset="0"/>
              <a:cs typeface="Times New Roman" panose="02020603050405020304" pitchFamily="18" charset="0"/>
            </a:endParaRPr>
          </a:p>
        </p:txBody>
      </p:sp>
      <p:pic>
        <p:nvPicPr>
          <p:cNvPr id="14" name="Zástupný symbol obrázku 13">
            <a:extLst>
              <a:ext uri="{FF2B5EF4-FFF2-40B4-BE49-F238E27FC236}">
                <a16:creationId xmlns="" xmlns:a16="http://schemas.microsoft.com/office/drawing/2014/main" id="{3981409C-2070-41E7-BF4B-CB7FCB103299}"/>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7796" r="7796"/>
          <a:stretch>
            <a:fillRect/>
          </a:stretch>
        </p:blipFill>
        <p:spPr/>
      </p:pic>
    </p:spTree>
    <p:extLst>
      <p:ext uri="{BB962C8B-B14F-4D97-AF65-F5344CB8AC3E}">
        <p14:creationId xmlns:p14="http://schemas.microsoft.com/office/powerpoint/2010/main" val="3645554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16AFFE8E-E650-431F-BB3E-130389FEF6D0}"/>
              </a:ext>
            </a:extLst>
          </p:cNvPr>
          <p:cNvSpPr>
            <a:spLocks noGrp="1"/>
          </p:cNvSpPr>
          <p:nvPr>
            <p:ph type="title"/>
          </p:nvPr>
        </p:nvSpPr>
        <p:spPr/>
        <p:txBody>
          <a:bodyPr/>
          <a:lstStyle/>
          <a:p>
            <a:r>
              <a:rPr lang="cs-CZ" dirty="0"/>
              <a:t/>
            </a:r>
            <a:br>
              <a:rPr lang="cs-CZ" dirty="0"/>
            </a:br>
            <a:r>
              <a:rPr lang="cs-CZ" dirty="0">
                <a:latin typeface="Times New Roman" panose="02020603050405020304" pitchFamily="18" charset="0"/>
                <a:cs typeface="Times New Roman" panose="02020603050405020304" pitchFamily="18" charset="0"/>
              </a:rPr>
              <a:t>17.4.2019</a:t>
            </a:r>
            <a:endParaRPr lang="en-US" dirty="0">
              <a:latin typeface="Times New Roman" panose="02020603050405020304" pitchFamily="18" charset="0"/>
              <a:cs typeface="Times New Roman" panose="02020603050405020304" pitchFamily="18" charset="0"/>
            </a:endParaRPr>
          </a:p>
        </p:txBody>
      </p:sp>
      <p:sp>
        <p:nvSpPr>
          <p:cNvPr id="4" name="Zástupný symbol pro text 3">
            <a:extLst>
              <a:ext uri="{FF2B5EF4-FFF2-40B4-BE49-F238E27FC236}">
                <a16:creationId xmlns="" xmlns:a16="http://schemas.microsoft.com/office/drawing/2014/main" id="{41B97AB2-E712-4C96-93FE-07C1B137D640}"/>
              </a:ext>
            </a:extLst>
          </p:cNvPr>
          <p:cNvSpPr>
            <a:spLocks noGrp="1"/>
          </p:cNvSpPr>
          <p:nvPr>
            <p:ph type="body" sz="half" idx="2"/>
          </p:nvPr>
        </p:nvSpPr>
        <p:spPr/>
        <p:txBody>
          <a:bodyPr/>
          <a:lstStyle/>
          <a:p>
            <a:endParaRPr lang="cs-CZ" dirty="0"/>
          </a:p>
          <a:p>
            <a:pPr marL="342900" indent="-342900">
              <a:buFontTx/>
              <a:buChar char="-"/>
            </a:pPr>
            <a:r>
              <a:rPr lang="cs-CZ" sz="2000" dirty="0">
                <a:latin typeface="Times New Roman" panose="02020603050405020304" pitchFamily="18" charset="0"/>
                <a:cs typeface="Times New Roman" panose="02020603050405020304" pitchFamily="18" charset="0"/>
              </a:rPr>
              <a:t>Začleňování děti s odlišným mateřským jazykem – po příchodu do země je dítě odkázáno do speciální jazykové třídy, kde se naučí jazyk. Posléze je zařazeno do běžné základní školy – kde stále probíhá rozšiřování slovní zásoby individuálním programem se speciálními pedagogy</a:t>
            </a:r>
            <a:endParaRPr lang="en-US" sz="2000" dirty="0">
              <a:latin typeface="Times New Roman" panose="02020603050405020304" pitchFamily="18" charset="0"/>
              <a:cs typeface="Times New Roman" panose="02020603050405020304" pitchFamily="18" charset="0"/>
            </a:endParaRPr>
          </a:p>
        </p:txBody>
      </p:sp>
      <p:pic>
        <p:nvPicPr>
          <p:cNvPr id="7" name="Zástupný symbol obrázku 6">
            <a:extLst>
              <a:ext uri="{FF2B5EF4-FFF2-40B4-BE49-F238E27FC236}">
                <a16:creationId xmlns="" xmlns:a16="http://schemas.microsoft.com/office/drawing/2014/main" id="{EF94D4A5-170E-4BBB-8072-4881205376F2}"/>
              </a:ext>
            </a:extLst>
          </p:cNvPr>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7785" r="7785"/>
          <a:stretch>
            <a:fillRect/>
          </a:stretch>
        </p:blipFill>
        <p:spPr/>
      </p:pic>
    </p:spTree>
    <p:extLst>
      <p:ext uri="{BB962C8B-B14F-4D97-AF65-F5344CB8AC3E}">
        <p14:creationId xmlns:p14="http://schemas.microsoft.com/office/powerpoint/2010/main" val="3707938851"/>
      </p:ext>
    </p:extLst>
  </p:cSld>
  <p:clrMapOvr>
    <a:masterClrMapping/>
  </p:clrMapOvr>
</p:sld>
</file>

<file path=ppt/theme/theme1.xml><?xml version="1.0" encoding="utf-8"?>
<a:theme xmlns:a="http://schemas.openxmlformats.org/drawingml/2006/main" name="Office Theme">
  <a:themeElements>
    <a:clrScheme name="Motiv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Motiv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4232</TotalTime>
  <Words>652</Words>
  <Application>Microsoft Office PowerPoint</Application>
  <PresentationFormat>Vlastní</PresentationFormat>
  <Paragraphs>82</Paragraphs>
  <Slides>14</Slides>
  <Notes>0</Notes>
  <HiddenSlides>0</HiddenSlides>
  <MMClips>0</MMClips>
  <ScaleCrop>false</ScaleCrop>
  <HeadingPairs>
    <vt:vector size="4" baseType="variant">
      <vt:variant>
        <vt:lpstr>Motiv</vt:lpstr>
      </vt:variant>
      <vt:variant>
        <vt:i4>1</vt:i4>
      </vt:variant>
      <vt:variant>
        <vt:lpstr>Nadpisy snímků</vt:lpstr>
      </vt:variant>
      <vt:variant>
        <vt:i4>14</vt:i4>
      </vt:variant>
    </vt:vector>
  </HeadingPairs>
  <TitlesOfParts>
    <vt:vector size="15" baseType="lpstr">
      <vt:lpstr>Office Theme</vt:lpstr>
      <vt:lpstr>Stáž - Nizozemské království</vt:lpstr>
      <vt:lpstr>Prezentace aplikace PowerPoint</vt:lpstr>
      <vt:lpstr> 15.4.2019</vt:lpstr>
      <vt:lpstr> 15.4.2019</vt:lpstr>
      <vt:lpstr> 15.4.2019</vt:lpstr>
      <vt:lpstr> 16.4.2019</vt:lpstr>
      <vt:lpstr> 16.4.2019</vt:lpstr>
      <vt:lpstr> 17.4.2019</vt:lpstr>
      <vt:lpstr> 17.4.2019</vt:lpstr>
      <vt:lpstr>Kanjertraining – projekt proti šikaně</vt:lpstr>
      <vt:lpstr>Fakta o dětech s OMJ</vt:lpstr>
      <vt:lpstr>Na co se klade důraz</vt:lpstr>
      <vt:lpstr>Další inspirující podněty pro práci s dětmi s OMJ</vt:lpstr>
      <vt:lpstr>S novou chutí do práce…..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Stáže Švédsko Skillingaryd</dc:title>
  <cp:lastModifiedBy>Ivana Lehovcová</cp:lastModifiedBy>
  <cp:revision>48</cp:revision>
  <dcterms:created xsi:type="dcterms:W3CDTF">2018-10-13T17:16:37Z</dcterms:created>
  <dcterms:modified xsi:type="dcterms:W3CDTF">2019-11-02T10:50:09Z</dcterms:modified>
</cp:coreProperties>
</file>