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8"/>
  </p:notesMasterIdLst>
  <p:sldIdLst>
    <p:sldId id="275" r:id="rId2"/>
    <p:sldId id="278" r:id="rId3"/>
    <p:sldId id="274" r:id="rId4"/>
    <p:sldId id="260" r:id="rId5"/>
    <p:sldId id="286" r:id="rId6"/>
    <p:sldId id="2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WgHT66PcGZwzaFNSQeJEw==" hashData="BQlSRWQMuCKuGA+aFh61XMBNd80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" y="1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54451-B41E-45FF-8176-AFF2DC65FE9A}" type="datetimeFigureOut">
              <a:rPr lang="cs-CZ" smtClean="0"/>
              <a:pPr/>
              <a:t>27.04.2022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BD0E-FD1D-4207-8F80-1CFF29B5EE8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05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10033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537" y="1267485"/>
            <a:ext cx="9647975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536" y="201703"/>
            <a:ext cx="8252777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E97-FD50-431E-ABF9-A2B81F03D55C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7293" y="236416"/>
            <a:ext cx="1047068" cy="365125"/>
          </a:xfrm>
        </p:spPr>
        <p:txBody>
          <a:bodyPr/>
          <a:lstStyle>
            <a:lvl1pPr>
              <a:defRPr sz="1400"/>
            </a:lvl1pPr>
          </a:lstStyle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9956800" y="209550"/>
            <a:ext cx="876301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C84B-AFE2-4F10-945F-BCA7A0337154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AB2A-5A7B-41AE-A060-FDCBD1C0894C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838200"/>
            <a:ext cx="99568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7942-D82D-4C2E-AE1E-C952E0BBE373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4484080"/>
            <a:ext cx="9652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B6CB-D977-438B-B3A7-A1ACCFD56CE0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45B-FD21-419F-B1C1-E5463E93256F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21536" y="841248"/>
            <a:ext cx="4974336" cy="4389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803136" y="841248"/>
            <a:ext cx="4974336" cy="43891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41248"/>
            <a:ext cx="49784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7201" y="841248"/>
            <a:ext cx="4980356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F9BE-F84A-404A-B0DC-738A22D135AA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621536" y="1380744"/>
            <a:ext cx="4974336" cy="38404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803136" y="1380743"/>
            <a:ext cx="4974336" cy="384048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542-53A3-4BD6-8DB7-EB8F29511A7F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C674-2E0B-4DA7-872E-43D80B716974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1" y="395287"/>
            <a:ext cx="4011084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1" y="1557338"/>
            <a:ext cx="4011084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219200" y="381000"/>
            <a:ext cx="6400800" cy="5943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5ACA71-00D2-4F4E-ADB3-1D8D3465D714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4624754"/>
            <a:ext cx="73152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5300" y="381000"/>
            <a:ext cx="78232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029200"/>
            <a:ext cx="53848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3069-FC7E-4AF2-AEAB-4E6FAE2C2F0B}" type="datetime1">
              <a:rPr lang="cs-CZ" smtClean="0"/>
              <a:pPr/>
              <a:t>27.04.2022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5600" y="5257800"/>
            <a:ext cx="965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600" y="838200"/>
            <a:ext cx="99568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9573" y="6553200"/>
            <a:ext cx="9550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5740401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641AA08-8C4B-4969-980B-F4A00F0D0AC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1271252" y="5715000"/>
            <a:ext cx="323849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60581" y="4783016"/>
            <a:ext cx="2625969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30566E-8EF5-42E7-ABC1-117C1EFA2B37}" type="datetime1">
              <a:rPr lang="cs-CZ" smtClean="0"/>
              <a:pPr/>
              <a:t>27.04.2022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2222" y="525439"/>
            <a:ext cx="11227558" cy="4647195"/>
          </a:xfrm>
        </p:spPr>
        <p:txBody>
          <a:bodyPr anchor="ctr"/>
          <a:lstStyle/>
          <a:p>
            <a:pPr algn="ctr"/>
            <a:br>
              <a:rPr lang="cs-CZ" sz="3600" dirty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</a:br>
            <a:br>
              <a:rPr lang="cs-CZ" sz="3600" dirty="0">
                <a:solidFill>
                  <a:srgbClr val="FFFF00"/>
                </a:solidFill>
                <a:effectLst/>
                <a:latin typeface="Bookman Old Style" panose="02050604050505020204" pitchFamily="18" charset="0"/>
              </a:rPr>
            </a:br>
            <a:r>
              <a:rPr lang="cs-CZ" sz="3600" dirty="0">
                <a:solidFill>
                  <a:srgbClr val="FF0000"/>
                </a:solidFill>
                <a:effectLst/>
                <a:latin typeface="+mn-lt"/>
              </a:rPr>
              <a:t>Stáž pedagogických pracovníků</a:t>
            </a:r>
            <a:br>
              <a:rPr lang="cs-CZ" sz="36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cs-CZ" sz="3600" dirty="0" err="1">
                <a:solidFill>
                  <a:srgbClr val="FF0000"/>
                </a:solidFill>
                <a:effectLst/>
                <a:latin typeface="+mn-lt"/>
              </a:rPr>
              <a:t>Málaga</a:t>
            </a:r>
            <a:r>
              <a:rPr lang="cs-CZ" sz="3600" dirty="0">
                <a:solidFill>
                  <a:srgbClr val="FF0000"/>
                </a:solidFill>
                <a:effectLst/>
                <a:latin typeface="+mn-lt"/>
              </a:rPr>
              <a:t> - Španělsko</a:t>
            </a:r>
            <a:br>
              <a:rPr lang="cs-CZ" sz="360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cs-CZ" sz="3600" dirty="0">
                <a:solidFill>
                  <a:srgbClr val="FF0000"/>
                </a:solidFill>
                <a:effectLst/>
                <a:latin typeface="+mn-lt"/>
              </a:rPr>
              <a:t>19.4. – 22.4.2022</a:t>
            </a:r>
            <a:br>
              <a:rPr lang="cs-CZ" sz="3600" b="0" dirty="0">
                <a:solidFill>
                  <a:srgbClr val="FF0000"/>
                </a:solidFill>
                <a:effectLst/>
                <a:latin typeface="+mn-lt"/>
              </a:rPr>
            </a:br>
            <a:br>
              <a:rPr lang="cs-CZ" sz="3600" b="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cs-CZ" sz="2800" b="0" dirty="0">
                <a:solidFill>
                  <a:srgbClr val="FF0000"/>
                </a:solidFill>
                <a:effectLst/>
                <a:latin typeface="+mn-lt"/>
              </a:rPr>
              <a:t>Ivana Lehovcová</a:t>
            </a:r>
            <a:br>
              <a:rPr lang="cs-CZ" sz="2800" b="0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cs-CZ" sz="2800" b="0" dirty="0">
                <a:solidFill>
                  <a:srgbClr val="FF0000"/>
                </a:solidFill>
                <a:effectLst/>
                <a:latin typeface="+mn-lt"/>
              </a:rPr>
              <a:t>Hana </a:t>
            </a:r>
            <a:r>
              <a:rPr lang="cs-CZ" sz="2800" b="0" dirty="0" err="1">
                <a:solidFill>
                  <a:srgbClr val="FF0000"/>
                </a:solidFill>
                <a:effectLst/>
                <a:latin typeface="+mn-lt"/>
              </a:rPr>
              <a:t>Kocánková</a:t>
            </a:r>
            <a:endParaRPr lang="cs-CZ" sz="3600" b="0" dirty="0">
              <a:solidFill>
                <a:srgbClr val="FF0000"/>
              </a:solidFill>
              <a:effectLst/>
              <a:latin typeface="+mn-l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B32753E-40CC-4A56-A0E0-0C25AD8E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03" y="525440"/>
            <a:ext cx="3785776" cy="8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6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842CFAF-8E26-4673-A553-6813483361DD}"/>
              </a:ext>
            </a:extLst>
          </p:cNvPr>
          <p:cNvSpPr txBox="1">
            <a:spLocks/>
          </p:cNvSpPr>
          <p:nvPr/>
        </p:nvSpPr>
        <p:spPr>
          <a:xfrm>
            <a:off x="2861480" y="0"/>
            <a:ext cx="6469039" cy="1620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b="1" u="sng" dirty="0">
                <a:solidFill>
                  <a:srgbClr val="0000CC"/>
                </a:solidFill>
                <a:latin typeface="+mn-lt"/>
              </a:rPr>
              <a:t>Základní informace o školství</a:t>
            </a:r>
          </a:p>
        </p:txBody>
      </p:sp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D81504FA-F892-479B-AB68-3EC8F6CE1635}"/>
              </a:ext>
            </a:extLst>
          </p:cNvPr>
          <p:cNvSpPr txBox="1">
            <a:spLocks/>
          </p:cNvSpPr>
          <p:nvPr/>
        </p:nvSpPr>
        <p:spPr>
          <a:xfrm>
            <a:off x="546883" y="1248658"/>
            <a:ext cx="10578316" cy="511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cs-CZ" sz="15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9DECF2-6FA8-4B71-8FBC-53B81BD04505}"/>
              </a:ext>
            </a:extLst>
          </p:cNvPr>
          <p:cNvSpPr txBox="1"/>
          <p:nvPr/>
        </p:nvSpPr>
        <p:spPr>
          <a:xfrm>
            <a:off x="512466" y="1260000"/>
            <a:ext cx="11132651" cy="5040000"/>
          </a:xfrm>
          <a:prstGeom prst="rect">
            <a:avLst/>
          </a:prstGeom>
          <a:noFill/>
        </p:spPr>
        <p:txBody>
          <a:bodyPr wrap="square">
            <a:normAutofit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Španělský vzdělávací systém (španělsky el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España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decentralizovaný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Kompetence jsou rozděleny mezi státní ústřední správu a orgány autonomních oblastí. Regionální školské úřady mají výkonnou a správní pravomoc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Školy mají pedagogickou, organizační a manažerskou samostatnost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Školství je státní, soukromé, církevní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Španělský vzdělávací systém je založen na režimu obecného a speciálního vzdělání (LOGSE)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Povinná školní docházka je od 6 do 16 let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obecného vzdělání spadá školství předškolní dětí do 6 let, není povinný a je rozdělen do dvou etap do 3 let, do 6 let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primární od 6 – 12 let, sekundární od 12 -16 let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Graduado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Educación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Segundaria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vyšší odborné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Bachillerato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roky nebo Střední odborná škola Odborná příprava pro výkon povolání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superior </a:t>
            </a:r>
            <a:b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daném oboru a univerzitní – Grado (u nás titul bakalář), </a:t>
            </a:r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Máster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Doctorado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speciálního vzdělání následně spadá vzdělání umělecké, celoživotní, jazykové a vyrovnávací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8EF20-A804-4670-B1A6-0ACD2067D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516" y="1225616"/>
            <a:ext cx="5299785" cy="5091207"/>
          </a:xfrm>
        </p:spPr>
        <p:txBody>
          <a:bodyPr>
            <a:normAutofit fontScale="85000" lnSpcReduction="20000"/>
          </a:bodyPr>
          <a:lstStyle/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800" dirty="0"/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Školka je státní, bilingvní, je součástí ZŠ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Věk dětí 3 – 6 let, třídy homogenní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1 pedagog na třídu, 10 asistentů pro MŠ pro děti se zvláštními potřebami (s hendikepem, s odlišným mateřským jazykem – OMJ)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Děti s OMJ se učí přirozeně v ranním setkání, nejdříve angličtinu– obohacování slovní zásoby v různých tématech, </a:t>
            </a:r>
          </a:p>
          <a:p>
            <a:pPr marL="354013" indent="-354013" defTabSz="360000">
              <a:lnSpc>
                <a:spcPct val="110000"/>
              </a:lnSpc>
              <a:spcBef>
                <a:spcPts val="0"/>
              </a:spcBef>
            </a:pPr>
            <a:r>
              <a:rPr lang="cs-CZ" sz="1800" dirty="0"/>
              <a:t>       španělštinu až v ZŠ. Pro rodiče 1 x týdně pořádány kurzy španělštiny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Učitelky pomáhají dětem fungovat ve skupinovém prostředí, respektovat se, hrát si, zkoumat, rozvíjet jemnou a hrubou motoriku, seznamují je s písmeny, číslicemi 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Pedagogové si při komunikaci s dětmi vypomáhají komunikativními kartičkami</a:t>
            </a:r>
          </a:p>
          <a:p>
            <a:pPr marL="354013" indent="-354013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Vybavení tříd – digitální tabule, tablety, knihy, manipulační materiály – stavebnice, puzzle,…</a:t>
            </a:r>
          </a:p>
          <a:p>
            <a:pPr marL="354013" indent="-354013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Odpolední kroužky pro děti zajišťují firmy, oběd dětem dováží, děti ve školce neodpočívají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Děti během dne využívají venkovní betonové hřiště </a:t>
            </a:r>
            <a:br>
              <a:rPr lang="cs-CZ" sz="1800" dirty="0"/>
            </a:br>
            <a:r>
              <a:rPr lang="cs-CZ" sz="1800" dirty="0"/>
              <a:t>s namalovanými prvky na zemi</a:t>
            </a:r>
          </a:p>
          <a:p>
            <a:pPr marL="355600" indent="-355600" defTabSz="3600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800" dirty="0"/>
              <a:t>Tradiční setkání (fiesta) s rodiči – slavnost na konci školního roku, vánoční setkání, Den Andalusie</a:t>
            </a:r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4F35E-2EE2-4F09-9192-1A421605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79" y="0"/>
            <a:ext cx="11616781" cy="1634378"/>
          </a:xfrm>
        </p:spPr>
        <p:txBody>
          <a:bodyPr anchor="ctr">
            <a:noAutofit/>
          </a:bodyPr>
          <a:lstStyle/>
          <a:p>
            <a:pPr algn="ctr"/>
            <a:r>
              <a:rPr lang="cs-CZ" sz="2800" b="1" dirty="0">
                <a:solidFill>
                  <a:srgbClr val="0000CC"/>
                </a:solidFill>
                <a:latin typeface="+mn-lt"/>
              </a:rPr>
              <a:t>COLEGIO DE EDUCACIÓN INFANTIL Y PRIMARIA BERGAMÍN</a:t>
            </a:r>
            <a:endParaRPr lang="en-US" sz="1400" b="1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6FF76A4-4EC0-4E27-B6DB-51E91A3CFC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00" y="1225616"/>
            <a:ext cx="3600000" cy="270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FE40C1-4132-4A7D-AD6F-8347321EC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02" y="3615612"/>
            <a:ext cx="3601616" cy="27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41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FFE8E-E650-431F-BB3E-130389FE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90" y="0"/>
            <a:ext cx="9989819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cs-CZ" sz="2800" b="1" dirty="0">
                <a:solidFill>
                  <a:srgbClr val="0000CC"/>
                </a:solidFill>
                <a:latin typeface="+mn-lt"/>
              </a:rPr>
            </a:br>
            <a:r>
              <a:rPr lang="cs-CZ" sz="3100" b="1" dirty="0">
                <a:solidFill>
                  <a:srgbClr val="0000CC"/>
                </a:solidFill>
                <a:latin typeface="+mn-lt"/>
              </a:rPr>
              <a:t>COLEGIO PÚBLICO DE EDUCACIÓN INFANTIL Y PRIMARIA </a:t>
            </a:r>
            <a:br>
              <a:rPr lang="cs-CZ" sz="3100" b="1" dirty="0">
                <a:solidFill>
                  <a:srgbClr val="0000CC"/>
                </a:solidFill>
                <a:latin typeface="+mn-lt"/>
              </a:rPr>
            </a:br>
            <a:r>
              <a:rPr lang="cs-CZ" sz="3100" b="1" dirty="0">
                <a:solidFill>
                  <a:srgbClr val="0000CC"/>
                </a:solidFill>
                <a:latin typeface="+mn-lt"/>
              </a:rPr>
              <a:t>RAMÓN SIMONET</a:t>
            </a:r>
            <a:br>
              <a:rPr lang="cs-CZ" sz="36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endParaRPr lang="en-US" sz="2200" b="1" kern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40000" y="1276140"/>
            <a:ext cx="6077854" cy="5074417"/>
          </a:xfrm>
          <a:prstGeom prst="rect">
            <a:avLst/>
          </a:prstGeom>
          <a:noFill/>
        </p:spPr>
        <p:txBody>
          <a:bodyPr wrap="square" rtlCol="0" anchor="ctr">
            <a:normAutofit fontScale="92500"/>
          </a:bodyPr>
          <a:lstStyle/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Škola je státní, největší v Andalusii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mateřská škol je součástí základní školy, má 6 tříd s max 25 dětí, třídy homogenní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V každé třídě 1 pedagog + provozní + asistent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30 % dětí s OMJ jsou z Maroka, Venezuely, Argentiny, Číny, Ruska, nyní Ukrajiny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Pro děti cizinců lingvistická podpora – sdílený asistent 2 x týdně, pracovníka přiděluje stát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Každé pondělí odpoledne setkání s rodiči – společné plánování organizace celého týdne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Integrační projekt – moje tělo a zdraví, technické aktivity, sociální vztahy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Projekt </a:t>
            </a:r>
            <a:r>
              <a:rPr lang="cs-CZ" sz="1600" dirty="0" err="1"/>
              <a:t>Intercentros</a:t>
            </a:r>
            <a:r>
              <a:rPr lang="cs-CZ" sz="1600" dirty="0"/>
              <a:t> – plánují pedagogové 1 x měsíčně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Projekt komunitní – spolupráce s radnicí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Výuka náboženství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Oslavy s tradičními pokrmy - Den Hispánie, zahradní slavnost, Den ústavy, Den míru, Den Andalusie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Týden knihy – děti si připraví vystoupení pro starší děti a naopak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Při práci s dětmi využívají pedagogové bohatý obrazový materiál rozmístěný po prostoru třídy k pochopení souvislostí a k dorozumívání</a:t>
            </a:r>
          </a:p>
          <a:p>
            <a:pPr marL="285750" indent="-285750" defTabSz="355600">
              <a:buFont typeface="Wingdings" panose="05000000000000000000" pitchFamily="2" charset="2"/>
              <a:buChar char="Ø"/>
            </a:pPr>
            <a:r>
              <a:rPr lang="cs-CZ" sz="1600" dirty="0"/>
              <a:t>Učení probíhá prostřednictvím hry, dětem jsou v průběhu dne zadávány různorodé úkoly, pracují ve skupinách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44241DE-4238-48C2-8D45-F8149BC6318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402" y="2455279"/>
            <a:ext cx="3600000" cy="270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77C46E-7DD4-4B8F-9E3B-0A0CCBDE7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0" r="27771"/>
          <a:stretch/>
        </p:blipFill>
        <p:spPr>
          <a:xfrm>
            <a:off x="6863025" y="1606786"/>
            <a:ext cx="874206" cy="45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6352" y="0"/>
            <a:ext cx="10307259" cy="1620000"/>
          </a:xfrm>
          <a:noFill/>
          <a:ln>
            <a:noFill/>
          </a:ln>
        </p:spPr>
        <p:txBody>
          <a:bodyPr anchor="ctr"/>
          <a:lstStyle/>
          <a:p>
            <a:pPr algn="ctr"/>
            <a:r>
              <a:rPr lang="cs-CZ" sz="2800" dirty="0">
                <a:ln w="12700">
                  <a:noFill/>
                </a:ln>
                <a:solidFill>
                  <a:srgbClr val="0000CC"/>
                </a:solidFill>
                <a:effectLst/>
                <a:latin typeface="+mn-lt"/>
              </a:rPr>
              <a:t>CO</a:t>
            </a:r>
            <a:r>
              <a:rPr lang="cs-CZ" sz="2800" i="0" u="none" strike="noStrike" baseline="0" dirty="0">
                <a:ln w="12700">
                  <a:noFill/>
                </a:ln>
                <a:solidFill>
                  <a:srgbClr val="0000CC"/>
                </a:solidFill>
                <a:effectLst/>
                <a:latin typeface="+mn-lt"/>
              </a:rPr>
              <a:t> VYUŽIJI VE SVÉ PRAXI</a:t>
            </a:r>
            <a:endParaRPr lang="en-US" sz="4000" dirty="0">
              <a:ln w="12700">
                <a:noFill/>
              </a:ln>
              <a:solidFill>
                <a:srgbClr val="0000CC"/>
              </a:solidFill>
              <a:effectLst/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7038" y="1260000"/>
            <a:ext cx="10105888" cy="39305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effectLst/>
                <a:latin typeface="+mn-lt"/>
              </a:rPr>
              <a:t>Význam komplexnosti poskytované péče – úzká spolupráce s rodinou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Důležitost spolupráce pedagoga s asistenty, rodiči dětí s OMJ</a:t>
            </a:r>
            <a:endParaRPr lang="cs-CZ" sz="2000" b="0" i="0" u="none" strike="noStrike" baseline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effectLst/>
                <a:latin typeface="+mn-lt"/>
              </a:rPr>
              <a:t>Citlivé začleňování dětí s OMJ s respektem k původní kultuře a tradicím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effectLst/>
                <a:latin typeface="+mn-lt"/>
              </a:rPr>
              <a:t>Využívání prožitkového učení – přirozené osvojování jazyka pomocí smyslů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cs-CZ" sz="2000" b="0" i="0" u="none" strike="noStrike" baseline="0" dirty="0">
                <a:solidFill>
                  <a:srgbClr val="000000"/>
                </a:solidFill>
                <a:effectLst/>
                <a:latin typeface="+mn-lt"/>
              </a:rPr>
              <a:t>Zahraniční knihovnu pro děti s OMJ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1AA08-8C4B-4969-980B-F4A00F0D0AC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47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1244220" y="4039737"/>
            <a:ext cx="9376012" cy="122829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/>
            <a:endParaRPr lang="cs-CZ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127238" y="5602925"/>
            <a:ext cx="3609975" cy="609600"/>
            <a:chOff x="8493248" y="29346"/>
            <a:chExt cx="3609975" cy="60960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BA5B2491-C255-43DB-BC34-6916DB666A6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7" t="16213" b="17057"/>
            <a:stretch/>
          </p:blipFill>
          <p:spPr bwMode="auto">
            <a:xfrm>
              <a:off x="8493248" y="29346"/>
              <a:ext cx="3048000" cy="6096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C7946AF2-C58C-49BD-B75A-198F20E32AA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41248" y="29346"/>
              <a:ext cx="561975" cy="561975"/>
            </a:xfrm>
            <a:prstGeom prst="rect">
              <a:avLst/>
            </a:prstGeom>
            <a:noFill/>
          </p:spPr>
        </p:pic>
      </p:grpSp>
      <p:sp>
        <p:nvSpPr>
          <p:cNvPr id="10" name="Obdélník 9"/>
          <p:cNvSpPr/>
          <p:nvPr/>
        </p:nvSpPr>
        <p:spPr>
          <a:xfrm>
            <a:off x="726738" y="0"/>
            <a:ext cx="10738523" cy="162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i="0" u="none" strike="noStrike" baseline="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sz="2800" b="1" i="0" u="none" strike="noStrike" baseline="0" dirty="0">
                <a:solidFill>
                  <a:srgbClr val="0000CC"/>
                </a:solidFill>
                <a:latin typeface="Calibri" panose="020F0502020204030204" pitchFamily="34" charset="0"/>
              </a:rPr>
              <a:t>Děkujeme za možnost zúčastnit se zajímavé zahraniční stáže</a:t>
            </a:r>
            <a:endParaRPr lang="cs-CZ" sz="2800" dirty="0">
              <a:solidFill>
                <a:srgbClr val="0000CC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ADC9299-CD29-4B9F-86F3-8AEBDE8E1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21" y="1842615"/>
            <a:ext cx="4230356" cy="317276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C7486A3-B1CC-4265-B15E-9B6512F7B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24" y="1842616"/>
            <a:ext cx="4230356" cy="31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81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742950" indent="-285750">
          <a:buSzPct val="80000"/>
          <a:buFont typeface="Courier New" panose="02070309020205020404" pitchFamily="49" charset="0"/>
          <a:buChar char="o"/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TM01859868[[fn=Teplo]]</Template>
  <TotalTime>4876</TotalTime>
  <Words>622</Words>
  <Application>Microsoft Office PowerPoint</Application>
  <PresentationFormat>Širokoúhlá obrazovka</PresentationFormat>
  <Paragraphs>51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Wingdings</vt:lpstr>
      <vt:lpstr>Thermal</vt:lpstr>
      <vt:lpstr>  Stáž pedagogických pracovníků Málaga - Španělsko 19.4. – 22.4.2022  Ivana Lehovcová Hana Kocánková</vt:lpstr>
      <vt:lpstr>Prezentace aplikace PowerPoint</vt:lpstr>
      <vt:lpstr>COLEGIO DE EDUCACIÓN INFANTIL Y PRIMARIA BERGAMÍN</vt:lpstr>
      <vt:lpstr> COLEGIO PÚBLICO DE EDUCACIÓN INFANTIL Y PRIMARIA  RAMÓN SIMONET </vt:lpstr>
      <vt:lpstr>CO VYUŽIJI VE SVÉ PRAXI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Stáže Švédsko Skillingaryd</dc:title>
  <dc:creator>Iva</dc:creator>
  <cp:lastModifiedBy>Ivana Lehovcová</cp:lastModifiedBy>
  <cp:revision>327</cp:revision>
  <dcterms:created xsi:type="dcterms:W3CDTF">2018-10-13T17:16:37Z</dcterms:created>
  <dcterms:modified xsi:type="dcterms:W3CDTF">2022-04-27T20:43:16Z</dcterms:modified>
</cp:coreProperties>
</file>