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C9A78E-DEAC-08F9-D055-571D44F2E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D4FA2CB-8F45-4B71-DD3D-43DD478D3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38B45E6-47A9-0537-D5B2-20AC7036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655-9287-46EB-BD3E-B1543A845AC2}" type="datetimeFigureOut">
              <a:rPr lang="cs-CZ" smtClean="0"/>
              <a:pPr/>
              <a:t>7. 7. 2022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AE16B0C-7A6F-35D9-2EC9-8302E583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3F64F76-9321-2974-C05A-E04F0270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1A24-077C-492A-891D-E3AC086CFE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211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61D766-6520-46E6-A562-F26DD5BF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2E0AB3D-1E2E-18F9-51D9-6F49EA9C9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1DDE94F-2FEA-64AB-E31E-9249B10A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655-9287-46EB-BD3E-B1543A845AC2}" type="datetimeFigureOut">
              <a:rPr lang="cs-CZ" smtClean="0"/>
              <a:pPr/>
              <a:t>7. 7. 2022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430E068-0A60-E0F5-FFE4-0F4D60EE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B7FD5A5-B6B3-15F9-2551-22AE2E78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1A24-077C-492A-891D-E3AC086CFE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868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F85C96D-9C9D-FB69-12FA-209359993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5D4B607-4635-E5A4-F72E-6448106B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198462F-10B8-D059-39A5-A51CFF96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655-9287-46EB-BD3E-B1543A845AC2}" type="datetimeFigureOut">
              <a:rPr lang="cs-CZ" smtClean="0"/>
              <a:pPr/>
              <a:t>7. 7. 2022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1CCECBE-BE1C-27C6-681A-C95CCC62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DA7AA20-8C0C-A7A6-F843-E848DF85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1A24-077C-492A-891D-E3AC086CFE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545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09DC15-31FE-102D-268B-CB1FA7B6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466D998-0E36-85FD-0C94-0BE5EE16F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76D1227-2DF0-B056-2FD3-E123524B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655-9287-46EB-BD3E-B1543A845AC2}" type="datetimeFigureOut">
              <a:rPr lang="cs-CZ" smtClean="0"/>
              <a:pPr/>
              <a:t>7. 7. 2022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69BD9A6-733F-3B81-1FD5-0618090A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DE5A963-46CD-82F2-3450-FCC0C1A0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1A24-077C-492A-891D-E3AC086CFE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9923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623DF4-FDFC-0954-59CE-F1F457C16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346D8C6-3742-9564-4599-B4ECB359A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6406B3A-80B5-472F-056D-7578FF38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655-9287-46EB-BD3E-B1543A845AC2}" type="datetimeFigureOut">
              <a:rPr lang="cs-CZ" smtClean="0"/>
              <a:pPr/>
              <a:t>7. 7. 2022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3DBF3EB-FBF6-E1E7-4A18-3E7BA4E7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ADE1790-112A-9038-A827-0F564B12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1A24-077C-492A-891D-E3AC086CFE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3591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A64ECD-31C8-F200-321D-DD35E4DE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475C9E7-19D8-0B96-D10D-D5BDBA3C1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ED6187E-7DEE-4452-C2CC-AB0DE97D6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6082189-5C1B-19E8-5049-5C2BBCFD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655-9287-46EB-BD3E-B1543A845AC2}" type="datetimeFigureOut">
              <a:rPr lang="cs-CZ" smtClean="0"/>
              <a:pPr/>
              <a:t>7. 7. 2022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9B73FCB-8AD3-65F9-5DD2-82EE8693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B58FFCA-1D64-4857-82C9-8154FE72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1A24-077C-492A-891D-E3AC086CFE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601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3ADFDD-4043-F369-34D9-32B99D5E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BEC0E6C-6C4B-32B4-C366-2BEBB24AD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642299A-19D1-4844-7F1E-02EE2D70C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CE96D219-D8FE-778C-85DB-3D2470EAA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B52318B-B5CA-C24B-A115-73D2633D9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E8A5B17-2589-27E9-0FA5-F4014B67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655-9287-46EB-BD3E-B1543A845AC2}" type="datetimeFigureOut">
              <a:rPr lang="cs-CZ" smtClean="0"/>
              <a:pPr/>
              <a:t>7. 7. 2022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DFF8572A-2F5D-EB5A-160E-5B936A50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99DB7C8-5EA7-80A4-F5AA-265537D9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1A24-077C-492A-891D-E3AC086CFE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325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82C002-7F6E-09A4-4115-568FD2E6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D1021BD4-9D11-ECBE-CEA7-93AC1D8C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655-9287-46EB-BD3E-B1543A845AC2}" type="datetimeFigureOut">
              <a:rPr lang="cs-CZ" smtClean="0"/>
              <a:pPr/>
              <a:t>7. 7. 2022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C5A5423A-D65E-695E-8096-4BA3A3ED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4F82527-BDEE-163B-7FAB-0F780246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1A24-077C-492A-891D-E3AC086CFE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1476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98321A70-93D9-DB74-8F8E-8F95DEAA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655-9287-46EB-BD3E-B1543A845AC2}" type="datetimeFigureOut">
              <a:rPr lang="cs-CZ" smtClean="0"/>
              <a:pPr/>
              <a:t>7. 7. 2022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576959D4-6C8A-2169-FA4F-FC68359B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1CC0808-68A7-E4A9-1E49-54C31BBB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1A24-077C-492A-891D-E3AC086CFE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20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BE28C9-FB4D-68D7-C3D2-EAA7DDA4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C84FA5D-3644-63F9-F070-B5C39330E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2424B99-D920-E9A2-12DB-CE1E70EE9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1607D37-7827-3E20-50FC-9ADB82E4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655-9287-46EB-BD3E-B1543A845AC2}" type="datetimeFigureOut">
              <a:rPr lang="cs-CZ" smtClean="0"/>
              <a:pPr/>
              <a:t>7. 7. 2022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BD4B1C3-533C-42F0-9F64-ED23C09C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DD2FB5C-799F-1FF5-BEDC-1DEA158B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1A24-077C-492A-891D-E3AC086CFE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055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CFB519-8570-A240-F626-8FB63588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D30AE2A-F6DF-EFA0-1E1A-2D1A6F2201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B5B61B5-0745-9997-28FD-A52DE409A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E0B3545-E5D3-2A5B-145D-88F82A49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5655-9287-46EB-BD3E-B1543A845AC2}" type="datetimeFigureOut">
              <a:rPr lang="cs-CZ" smtClean="0"/>
              <a:pPr/>
              <a:t>7. 7. 2022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8848B2F-40EF-D94A-38D6-8DDE0BD2A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06E506D-2671-074B-8E63-AA6CE008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1A24-077C-492A-891D-E3AC086CFE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4565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97F15DED-A8EF-E865-0D94-080F3D4D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53B92E3-1B60-A03C-E881-77F670297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BAD2EA3-550D-01AF-FD5C-FD5B2A189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5655-9287-46EB-BD3E-B1543A845AC2}" type="datetimeFigureOut">
              <a:rPr lang="cs-CZ" smtClean="0"/>
              <a:pPr/>
              <a:t>7. 7. 2022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A4CA8F0-FC04-B9CB-59D6-2CDDAF96D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32516E2-C742-360C-E814-3C7499C3C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11A24-077C-492A-891D-E3AC086CFE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037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B0E9EE-DF1B-C016-15A0-0908FC7D7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0" y="1240342"/>
            <a:ext cx="6085840" cy="2626288"/>
          </a:xfrm>
        </p:spPr>
        <p:txBody>
          <a:bodyPr>
            <a:normAutofit fontScale="90000"/>
          </a:bodyPr>
          <a:lstStyle/>
          <a:p>
            <a:r>
              <a:rPr lang="cs-CZ" sz="2200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Zahraniční stáž</a:t>
            </a:r>
            <a:r>
              <a:rPr lang="cs-CZ" sz="3200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lang="cs-CZ" sz="3200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cs-CZ" sz="31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ŠVÉDSKO – </a:t>
            </a:r>
            <a:r>
              <a:rPr lang="cs-CZ" sz="3100" b="1" dirty="0" err="1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Skillingaryd</a:t>
            </a:r>
            <a:r>
              <a:rPr lang="cs-CZ" sz="3100" b="1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okres </a:t>
            </a:r>
            <a:r>
              <a:rPr lang="cs-CZ" sz="3100" b="1" i="0" dirty="0" err="1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Jönköping</a:t>
            </a:r>
            <a:r>
              <a:rPr lang="cs-CZ" sz="3100" b="1" i="0" dirty="0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 </a:t>
            </a:r>
            <a:r>
              <a:rPr lang="cs-CZ" sz="1800" b="0" i="0" dirty="0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lang="cs-CZ" sz="1800" b="0" i="0" dirty="0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cs-CZ" sz="1800" b="0" i="0" dirty="0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lang="cs-CZ" sz="1800" b="0" i="0" dirty="0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cs-CZ" sz="2200" b="0" i="0" dirty="0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1.6. – 4.6.2022</a:t>
            </a:r>
            <a:br>
              <a:rPr lang="cs-CZ" sz="2200" b="0" i="0" dirty="0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cs-CZ" sz="2200" b="0" i="0" dirty="0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lang="cs-CZ" sz="2200" b="0" i="0" dirty="0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cs-CZ" sz="2200" b="0" i="0" dirty="0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Denisa Sobotová</a:t>
            </a:r>
            <a:br>
              <a:rPr lang="cs-CZ" sz="2200" b="0" i="0" dirty="0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cs-CZ" sz="2200" b="0" i="0" dirty="0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Dita </a:t>
            </a:r>
            <a:r>
              <a:rPr lang="cs-CZ" sz="2200" dirty="0">
                <a:solidFill>
                  <a:srgbClr val="0000CC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</a:t>
            </a:r>
            <a:r>
              <a:rPr lang="cs-CZ" sz="2200" b="0" i="0" dirty="0">
                <a:solidFill>
                  <a:srgbClr val="0000CC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alcaro</a:t>
            </a:r>
            <a:r>
              <a:rPr lang="cs-CZ" sz="2200" b="0" i="0" dirty="0">
                <a:solidFill>
                  <a:srgbClr val="0000CC"/>
                </a:solidFill>
                <a:effectLst/>
                <a:latin typeface="+mn-lt"/>
              </a:rPr>
              <a:t>vá</a:t>
            </a:r>
            <a:endParaRPr lang="cs-CZ" sz="22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xmlns="" id="{0E49DB4C-62C1-05CA-600B-A58EDCD0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86400"/>
            <a:ext cx="111760" cy="60960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1034" name="Picture 10" descr="FLAGMASTER Vlajka Švédsko, 120 x 80 cm">
            <a:extLst>
              <a:ext uri="{FF2B5EF4-FFF2-40B4-BE49-F238E27FC236}">
                <a16:creationId xmlns:a16="http://schemas.microsoft.com/office/drawing/2014/main" xmlns="" id="{7892A629-78D9-40AA-244E-1996AD2A9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760" y="2687320"/>
            <a:ext cx="298704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önköping – znak">
            <a:extLst>
              <a:ext uri="{FF2B5EF4-FFF2-40B4-BE49-F238E27FC236}">
                <a16:creationId xmlns:a16="http://schemas.microsoft.com/office/drawing/2014/main" xmlns="" id="{BE4DF022-69D8-4797-5086-92DA8CA8C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1" y="4385854"/>
            <a:ext cx="1628616" cy="197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städer till salu - Skillingaryd, Vaggeryds kommun - Hemnet">
            <a:extLst>
              <a:ext uri="{FF2B5EF4-FFF2-40B4-BE49-F238E27FC236}">
                <a16:creationId xmlns:a16="http://schemas.microsoft.com/office/drawing/2014/main" xmlns="" id="{4588638B-A3D8-EDD4-6711-1EB451E8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075" y="339611"/>
            <a:ext cx="4767398" cy="219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kordmånga till Högskolan i Jönköping - Skillingaryd">
            <a:extLst>
              <a:ext uri="{FF2B5EF4-FFF2-40B4-BE49-F238E27FC236}">
                <a16:creationId xmlns:a16="http://schemas.microsoft.com/office/drawing/2014/main" xmlns="" id="{1E5E5B79-CF09-D3BD-0702-47A23FEF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982" y="4058919"/>
            <a:ext cx="3752760" cy="26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xmlns="" id="{625CF7ED-46E3-3CFC-5F71-4637C3C52F72}"/>
              </a:ext>
            </a:extLst>
          </p:cNvPr>
          <p:cNvGrpSpPr/>
          <p:nvPr/>
        </p:nvGrpSpPr>
        <p:grpSpPr>
          <a:xfrm>
            <a:off x="411480" y="370163"/>
            <a:ext cx="3609975" cy="609600"/>
            <a:chOff x="8493248" y="29346"/>
            <a:chExt cx="3609975" cy="609600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xmlns="" id="{F13574E6-BD10-5D90-5654-FAAB5074FB76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37" t="16213" b="17057"/>
            <a:stretch/>
          </p:blipFill>
          <p:spPr bwMode="auto">
            <a:xfrm>
              <a:off x="8493248" y="29346"/>
              <a:ext cx="3048000" cy="609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xmlns="" id="{057874FA-E387-3DF6-F257-11ED21E6AD28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1541248" y="29346"/>
              <a:ext cx="561975" cy="561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26359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BD02BD-B59E-9970-8F62-EF5B7625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u="sng" dirty="0">
                <a:solidFill>
                  <a:srgbClr val="FFC000"/>
                </a:solidFill>
              </a:rPr>
              <a:t>ŠVÉDSKÝ ŠKOLSKÝ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F04B3AC-1489-AD1B-EB9D-F333E5D80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5070475"/>
          </a:xfrm>
        </p:spPr>
        <p:txBody>
          <a:bodyPr>
            <a:normAutofit lnSpcReduction="10000"/>
          </a:bodyPr>
          <a:lstStyle/>
          <a:p>
            <a:r>
              <a:rPr lang="cs-CZ" sz="1800" dirty="0">
                <a:solidFill>
                  <a:srgbClr val="0000CC"/>
                </a:solidFill>
                <a:latin typeface="+mn-lt"/>
                <a:ea typeface="Malgun Gothic" panose="020B0503020000020004" pitchFamily="34" charset="-127"/>
              </a:rPr>
              <a:t>Školský systém </a:t>
            </a:r>
            <a:r>
              <a:rPr lang="cs-CZ" sz="1800" dirty="0">
                <a:solidFill>
                  <a:srgbClr val="0000CC"/>
                </a:solidFill>
                <a:ea typeface="Malgun Gothic" panose="020B0503020000020004" pitchFamily="34" charset="-127"/>
              </a:rPr>
              <a:t>ve Švédsku je jeden z nejstarších v Evropě</a:t>
            </a:r>
          </a:p>
          <a:p>
            <a:r>
              <a:rPr lang="cs-CZ" sz="1800" dirty="0">
                <a:solidFill>
                  <a:srgbClr val="0000CC"/>
                </a:solidFill>
                <a:latin typeface="+mn-lt"/>
                <a:ea typeface="Malgun Gothic" panose="020B0503020000020004" pitchFamily="34" charset="-127"/>
              </a:rPr>
              <a:t>Povinná školní docházka je od 6let </a:t>
            </a:r>
            <a:r>
              <a:rPr lang="cs-CZ" sz="1800" dirty="0">
                <a:solidFill>
                  <a:srgbClr val="0000CC"/>
                </a:solidFill>
                <a:ea typeface="Malgun Gothic" panose="020B0503020000020004" pitchFamily="34" charset="-127"/>
              </a:rPr>
              <a:t>(</a:t>
            </a:r>
            <a:r>
              <a:rPr lang="cs-CZ" sz="1800" dirty="0">
                <a:solidFill>
                  <a:srgbClr val="0000CC"/>
                </a:solidFill>
                <a:latin typeface="+mn-lt"/>
                <a:ea typeface="Malgun Gothic" panose="020B0503020000020004" pitchFamily="34" charset="-127"/>
              </a:rPr>
              <a:t>F třída) a následuje 9 povinných let základní školy, rozdělených na tři stupně: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CC"/>
                </a:solidFill>
                <a:effectLst/>
              </a:rPr>
              <a:t>    počáteční úroveň - </a:t>
            </a:r>
            <a:r>
              <a:rPr lang="cs-CZ" sz="1800" b="0" i="0" dirty="0" err="1">
                <a:solidFill>
                  <a:srgbClr val="0000CC"/>
                </a:solidFill>
                <a:effectLst/>
              </a:rPr>
              <a:t>lgstadiet</a:t>
            </a:r>
            <a:r>
              <a:rPr lang="cs-CZ" sz="1800" b="0" i="0" dirty="0">
                <a:solidFill>
                  <a:srgbClr val="0000CC"/>
                </a:solidFill>
                <a:effectLst/>
              </a:rPr>
              <a:t> (1.-3. stupeň);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CC"/>
                </a:solidFill>
                <a:effectLst/>
              </a:rPr>
              <a:t>    střední stupeň - </a:t>
            </a:r>
            <a:r>
              <a:rPr lang="cs-CZ" sz="1800" b="0" i="0" dirty="0" err="1">
                <a:solidFill>
                  <a:srgbClr val="0000CC"/>
                </a:solidFill>
                <a:effectLst/>
              </a:rPr>
              <a:t>mellanstadiet</a:t>
            </a:r>
            <a:r>
              <a:rPr lang="cs-CZ" sz="1800" b="0" i="0" dirty="0">
                <a:solidFill>
                  <a:srgbClr val="0000CC"/>
                </a:solidFill>
                <a:effectLst/>
              </a:rPr>
              <a:t> (4.-6. stupeň);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0000CC"/>
                </a:solidFill>
                <a:effectLst/>
              </a:rPr>
              <a:t>   seniorská úroveň - </a:t>
            </a:r>
            <a:r>
              <a:rPr lang="cs-CZ" sz="1800" b="0" i="0" dirty="0" err="1">
                <a:solidFill>
                  <a:srgbClr val="0000CC"/>
                </a:solidFill>
                <a:effectLst/>
              </a:rPr>
              <a:t>hgstadiet</a:t>
            </a:r>
            <a:r>
              <a:rPr lang="cs-CZ" sz="1800" b="0" i="0" dirty="0">
                <a:solidFill>
                  <a:srgbClr val="0000CC"/>
                </a:solidFill>
                <a:effectLst/>
              </a:rPr>
              <a:t> (7-9 třída).</a:t>
            </a:r>
            <a:endParaRPr lang="cs-CZ" sz="1800" dirty="0">
              <a:solidFill>
                <a:srgbClr val="0000CC"/>
              </a:solidFill>
              <a:latin typeface="+mn-lt"/>
              <a:ea typeface="Malgun Gothic" panose="020B0503020000020004" pitchFamily="34" charset="-127"/>
            </a:endParaRPr>
          </a:p>
          <a:p>
            <a:r>
              <a:rPr lang="cs-CZ" sz="1800" dirty="0">
                <a:solidFill>
                  <a:srgbClr val="0000CC"/>
                </a:solidFill>
                <a:ea typeface="Malgun Gothic" panose="020B0503020000020004" pitchFamily="34" charset="-127"/>
              </a:rPr>
              <a:t>Předškolní vzdělávání zajišťují tzv. „PŘEDŠKOLY“, které mohou navštěvovat děti od 1-6 let. Nultý ročník je součástí základní školy a je od roku 2018 povinný.</a:t>
            </a:r>
          </a:p>
          <a:p>
            <a:r>
              <a:rPr lang="cs-CZ" sz="1800" dirty="0">
                <a:solidFill>
                  <a:srgbClr val="0000CC"/>
                </a:solidFill>
                <a:ea typeface="Malgun Gothic" panose="020B0503020000020004" pitchFamily="34" charset="-127"/>
              </a:rPr>
              <a:t>Státní osnovy, které mají přesná pravidla  a kompetence </a:t>
            </a:r>
            <a:r>
              <a:rPr lang="cs-CZ" sz="1800" dirty="0" err="1">
                <a:solidFill>
                  <a:srgbClr val="0000CC"/>
                </a:solidFill>
                <a:ea typeface="Malgun Gothic" panose="020B0503020000020004" pitchFamily="34" charset="-127"/>
              </a:rPr>
              <a:t>aj.sou</a:t>
            </a:r>
            <a:r>
              <a:rPr lang="cs-CZ" sz="1800" dirty="0">
                <a:solidFill>
                  <a:srgbClr val="0000CC"/>
                </a:solidFill>
                <a:ea typeface="Malgun Gothic" panose="020B0503020000020004" pitchFamily="34" charset="-127"/>
              </a:rPr>
              <a:t> velmi obecné</a:t>
            </a:r>
          </a:p>
          <a:p>
            <a:r>
              <a:rPr lang="cs-CZ" sz="1800" dirty="0">
                <a:solidFill>
                  <a:srgbClr val="0000CC"/>
                </a:solidFill>
                <a:ea typeface="Malgun Gothic" panose="020B0503020000020004" pitchFamily="34" charset="-127"/>
              </a:rPr>
              <a:t>Do švédské pedagogiky se silně promítá sociální pedagogika</a:t>
            </a:r>
          </a:p>
          <a:p>
            <a:r>
              <a:rPr lang="cs-CZ" sz="1800" dirty="0">
                <a:solidFill>
                  <a:srgbClr val="0000CC"/>
                </a:solidFill>
                <a:ea typeface="Malgun Gothic" panose="020B0503020000020004" pitchFamily="34" charset="-127"/>
              </a:rPr>
              <a:t>Je kladen velký důraz na demokracii</a:t>
            </a:r>
          </a:p>
          <a:p>
            <a:r>
              <a:rPr lang="cs-CZ" sz="1800" dirty="0">
                <a:solidFill>
                  <a:srgbClr val="0000CC"/>
                </a:solidFill>
                <a:latin typeface="+mn-lt"/>
                <a:ea typeface="Malgun Gothic" panose="020B0503020000020004" pitchFamily="34" charset="-127"/>
              </a:rPr>
              <a:t>Metody k získání kompetencí </a:t>
            </a:r>
            <a:r>
              <a:rPr lang="cs-CZ" sz="1800" dirty="0">
                <a:solidFill>
                  <a:srgbClr val="0000CC"/>
                </a:solidFill>
                <a:ea typeface="Malgun Gothic" panose="020B0503020000020004" pitchFamily="34" charset="-127"/>
              </a:rPr>
              <a:t>si řídí jednotlivé okresy</a:t>
            </a:r>
          </a:p>
          <a:p>
            <a:r>
              <a:rPr lang="cs-CZ" sz="1800" dirty="0">
                <a:solidFill>
                  <a:srgbClr val="0000CC"/>
                </a:solidFill>
                <a:ea typeface="Malgun Gothic" panose="020B0503020000020004" pitchFamily="34" charset="-127"/>
              </a:rPr>
              <a:t>Školy mohou osnovy doplnit např. systémem ,,Dobrá máma“</a:t>
            </a:r>
          </a:p>
          <a:p>
            <a:r>
              <a:rPr lang="cs-CZ" sz="1800" dirty="0">
                <a:solidFill>
                  <a:srgbClr val="0000CC"/>
                </a:solidFill>
                <a:ea typeface="Malgun Gothic" panose="020B0503020000020004" pitchFamily="34" charset="-127"/>
              </a:rPr>
              <a:t>Vzdělávání je pro všechny děti zdarma, včetně stravování</a:t>
            </a:r>
          </a:p>
          <a:p>
            <a:r>
              <a:rPr lang="cs-CZ" sz="1800" dirty="0">
                <a:solidFill>
                  <a:srgbClr val="0000CC"/>
                </a:solidFill>
                <a:ea typeface="Malgun Gothic" panose="020B0503020000020004" pitchFamily="34" charset="-127"/>
              </a:rPr>
              <a:t>Mnoho zaměstnanců je z jiných zemí – důraz na rovnocennost s ostatními lidmi</a:t>
            </a:r>
          </a:p>
          <a:p>
            <a:endParaRPr lang="cs-CZ" sz="1800" dirty="0">
              <a:solidFill>
                <a:srgbClr val="0000CC"/>
              </a:solidFill>
              <a:ea typeface="Malgun Gothic" panose="020B0503020000020004" pitchFamily="34" charset="-127"/>
            </a:endParaRPr>
          </a:p>
          <a:p>
            <a:endParaRPr lang="cs-CZ" sz="1800" dirty="0">
              <a:solidFill>
                <a:srgbClr val="0000CC"/>
              </a:solidFill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73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86CE1B-5F32-7954-CA08-299EB6A6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Autofit/>
          </a:bodyPr>
          <a:lstStyle/>
          <a:p>
            <a:r>
              <a:rPr lang="cs-CZ" sz="3200" b="1" u="sng" dirty="0">
                <a:solidFill>
                  <a:srgbClr val="FFC000"/>
                </a:solidFill>
              </a:rPr>
              <a:t>Mateřská škola BULLERBYN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200DAAC-79F0-49FC-0D09-D36F2B289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240"/>
            <a:ext cx="10515600" cy="5588635"/>
          </a:xfrm>
        </p:spPr>
        <p:txBody>
          <a:bodyPr>
            <a:normAutofit lnSpcReduction="10000"/>
          </a:bodyPr>
          <a:lstStyle/>
          <a:p>
            <a:r>
              <a:rPr lang="cs-CZ" sz="1600" dirty="0"/>
              <a:t> </a:t>
            </a:r>
            <a:r>
              <a:rPr lang="cs-CZ" sz="1800" dirty="0">
                <a:solidFill>
                  <a:srgbClr val="0000CC"/>
                </a:solidFill>
              </a:rPr>
              <a:t>Nejmodernější předškolní zařízení v okrese. Je v areálu základní školy v klidné části města na okraji lesa. Sídlí v dřevostavbě, navržené a realizované přímo personálem školy  a architektem.</a:t>
            </a:r>
          </a:p>
          <a:p>
            <a:r>
              <a:rPr lang="cs-CZ" sz="1800" dirty="0">
                <a:solidFill>
                  <a:srgbClr val="0000CC"/>
                </a:solidFill>
              </a:rPr>
              <a:t>Mateřská škola má 6 tříd</a:t>
            </a:r>
          </a:p>
          <a:p>
            <a:r>
              <a:rPr lang="cs-CZ" sz="1800" dirty="0">
                <a:solidFill>
                  <a:srgbClr val="0000CC"/>
                </a:solidFill>
              </a:rPr>
              <a:t>Přijímány jsou děti od 1,5 roku pracujících rodičů</a:t>
            </a:r>
          </a:p>
          <a:p>
            <a:r>
              <a:rPr lang="cs-CZ" sz="1800" dirty="0">
                <a:solidFill>
                  <a:srgbClr val="0000CC"/>
                </a:solidFill>
              </a:rPr>
              <a:t>Děti nepracujících rodičů navštěvují MŠ max. 3h denně, nebo 15h týdně.</a:t>
            </a:r>
          </a:p>
          <a:p>
            <a:r>
              <a:rPr lang="cs-CZ" sz="1800" dirty="0">
                <a:solidFill>
                  <a:srgbClr val="0000CC"/>
                </a:solidFill>
              </a:rPr>
              <a:t>Mateřská škola je otevřená od 6h – 18h</a:t>
            </a:r>
          </a:p>
          <a:p>
            <a:r>
              <a:rPr lang="cs-CZ" sz="1800" dirty="0">
                <a:solidFill>
                  <a:srgbClr val="0000CC"/>
                </a:solidFill>
              </a:rPr>
              <a:t>Školné se vypočítává dle příjmu </a:t>
            </a:r>
            <a:r>
              <a:rPr lang="cs-CZ" sz="1800" dirty="0" err="1">
                <a:solidFill>
                  <a:srgbClr val="0000CC"/>
                </a:solidFill>
              </a:rPr>
              <a:t>rodičů,nejvíce</a:t>
            </a:r>
            <a:r>
              <a:rPr lang="cs-CZ" sz="1800" dirty="0">
                <a:solidFill>
                  <a:srgbClr val="0000CC"/>
                </a:solidFill>
              </a:rPr>
              <a:t> však 1200 SEK</a:t>
            </a:r>
          </a:p>
          <a:p>
            <a:r>
              <a:rPr lang="cs-CZ" sz="1800" dirty="0">
                <a:solidFill>
                  <a:srgbClr val="0000CC"/>
                </a:solidFill>
              </a:rPr>
              <a:t>Děti jsou rozděleny dle věku do tříd čítající 15 – 20 děti                              </a:t>
            </a:r>
          </a:p>
          <a:p>
            <a:r>
              <a:rPr lang="cs-CZ" sz="1800" dirty="0">
                <a:solidFill>
                  <a:srgbClr val="0000CC"/>
                </a:solidFill>
              </a:rPr>
              <a:t>V každé třídě pracují 2 pedagogové, popř. asistent pedagoga                            </a:t>
            </a:r>
          </a:p>
          <a:p>
            <a:r>
              <a:rPr lang="cs-CZ" sz="1800" dirty="0">
                <a:solidFill>
                  <a:srgbClr val="0000CC"/>
                </a:solidFill>
              </a:rPr>
              <a:t>S dětmi se pracuje ve menších skupinách</a:t>
            </a:r>
          </a:p>
          <a:p>
            <a:r>
              <a:rPr lang="cs-CZ" sz="1800" dirty="0">
                <a:solidFill>
                  <a:srgbClr val="0000CC"/>
                </a:solidFill>
              </a:rPr>
              <a:t>Velká část aktivit je situována ven „Není špatné </a:t>
            </a:r>
            <a:r>
              <a:rPr lang="cs-CZ" sz="1800" dirty="0" err="1">
                <a:solidFill>
                  <a:srgbClr val="0000CC"/>
                </a:solidFill>
              </a:rPr>
              <a:t>počasí,jsou</a:t>
            </a:r>
            <a:r>
              <a:rPr lang="cs-CZ" sz="1800" dirty="0">
                <a:solidFill>
                  <a:srgbClr val="0000CC"/>
                </a:solidFill>
              </a:rPr>
              <a:t> jen děti nevhodně oblečené“</a:t>
            </a:r>
          </a:p>
          <a:p>
            <a:r>
              <a:rPr lang="cs-CZ" sz="1800" dirty="0">
                <a:solidFill>
                  <a:srgbClr val="0000CC"/>
                </a:solidFill>
              </a:rPr>
              <a:t>V MŠ se vzdělávají i děti s OMJ, v 90%  jde o děti ze Somálska a Sýrie</a:t>
            </a:r>
          </a:p>
          <a:p>
            <a:r>
              <a:rPr lang="cs-CZ" sz="1800" dirty="0">
                <a:solidFill>
                  <a:srgbClr val="0000CC"/>
                </a:solidFill>
              </a:rPr>
              <a:t>Ve školce odpočívají děti dle vlastní potřeby, ti nejmenší spí celoročně venku(venkovní ložnice)</a:t>
            </a:r>
          </a:p>
          <a:p>
            <a:r>
              <a:rPr lang="cs-CZ" sz="1800" dirty="0">
                <a:solidFill>
                  <a:srgbClr val="0000CC"/>
                </a:solidFill>
              </a:rPr>
              <a:t>Při obědě se i ty nejmenší děti obsluhují naprosto samostatně, včetně nabírání jídla. Mohou si </a:t>
            </a:r>
            <a:br>
              <a:rPr lang="cs-CZ" sz="1800" dirty="0">
                <a:solidFill>
                  <a:srgbClr val="0000CC"/>
                </a:solidFill>
              </a:rPr>
            </a:br>
            <a:r>
              <a:rPr lang="cs-CZ" sz="1800" dirty="0">
                <a:solidFill>
                  <a:srgbClr val="0000CC"/>
                </a:solidFill>
              </a:rPr>
              <a:t>nandat na talíř co chtějí a kolik chtějí.</a:t>
            </a:r>
          </a:p>
          <a:p>
            <a:r>
              <a:rPr lang="cs-CZ" sz="1800" dirty="0">
                <a:solidFill>
                  <a:srgbClr val="0000CC"/>
                </a:solidFill>
              </a:rPr>
              <a:t>Děti jsou vedeny k úzkému kontaktu k přírodě a ekologii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122C1B2-8605-123B-0091-5C62E94F2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8634" y="1571202"/>
            <a:ext cx="3568543" cy="25334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923EF38-44D9-B6BC-6AEB-59393B857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2548" y="4513370"/>
            <a:ext cx="1484629" cy="19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73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1508FB-DBE1-B73E-BE0F-F3599461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0" y="365125"/>
            <a:ext cx="6111240" cy="579755"/>
          </a:xfrm>
        </p:spPr>
        <p:txBody>
          <a:bodyPr>
            <a:normAutofit/>
          </a:bodyPr>
          <a:lstStyle/>
          <a:p>
            <a:r>
              <a:rPr lang="cs-CZ" sz="3200" b="1" u="sng" dirty="0">
                <a:solidFill>
                  <a:srgbClr val="FFC000"/>
                </a:solidFill>
              </a:rPr>
              <a:t>VYUŽITÍ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24443DF-333A-AE64-A939-3AC53F80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629920"/>
            <a:ext cx="10515600" cy="4376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                                                           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                                           -  </a:t>
            </a:r>
            <a:r>
              <a:rPr lang="cs-CZ" sz="1800" dirty="0">
                <a:solidFill>
                  <a:srgbClr val="0000CC"/>
                </a:solidFill>
              </a:rPr>
              <a:t>Důsledné vedení k samostatnosti dětí již od ranného věku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CC"/>
                </a:solidFill>
              </a:rPr>
              <a:t>                                          -  Kladen důraz na kooperaci dětí – práce i hra  v malých skupinách, respektování                         </a:t>
            </a:r>
            <a:br>
              <a:rPr lang="cs-CZ" sz="1800" dirty="0">
                <a:solidFill>
                  <a:srgbClr val="0000CC"/>
                </a:solidFill>
              </a:rPr>
            </a:br>
            <a:r>
              <a:rPr lang="cs-CZ" sz="1800" dirty="0">
                <a:solidFill>
                  <a:srgbClr val="0000CC"/>
                </a:solidFill>
              </a:rPr>
              <a:t>                                              soukromí jednotlivých dětí.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0000CC"/>
                </a:solidFill>
              </a:rPr>
              <a:t>                                          - Využití piktogramů, nejen při práci s dětmi s OMJ</a:t>
            </a:r>
            <a:br>
              <a:rPr lang="cs-CZ" sz="1800" dirty="0">
                <a:solidFill>
                  <a:srgbClr val="0000CC"/>
                </a:solidFill>
              </a:rPr>
            </a:br>
            <a:r>
              <a:rPr lang="cs-CZ" sz="1800" dirty="0">
                <a:solidFill>
                  <a:srgbClr val="0000CC"/>
                </a:solidFill>
              </a:rPr>
              <a:t>                                          - Práce na dlouhodobých projektech (až půl roku)</a:t>
            </a:r>
            <a:br>
              <a:rPr lang="cs-CZ" sz="1800" dirty="0">
                <a:solidFill>
                  <a:srgbClr val="0000CC"/>
                </a:solidFill>
              </a:rPr>
            </a:br>
            <a:r>
              <a:rPr lang="cs-CZ" sz="1800" dirty="0">
                <a:solidFill>
                  <a:srgbClr val="0000CC"/>
                </a:solidFill>
              </a:rPr>
              <a:t>                                          - Využívání zbytkového materiálu při různorodých činnostech(spolupráce s recyklační                                               </a:t>
            </a:r>
            <a:br>
              <a:rPr lang="cs-CZ" sz="1800" dirty="0">
                <a:solidFill>
                  <a:srgbClr val="0000CC"/>
                </a:solidFill>
              </a:rPr>
            </a:br>
            <a:r>
              <a:rPr lang="cs-CZ" sz="1800" dirty="0">
                <a:solidFill>
                  <a:srgbClr val="0000CC"/>
                </a:solidFill>
              </a:rPr>
              <a:t>                                            stanicí REMIDA) - „ODPAD ZAČÍNÁ TAM, KDE KONČÍ FANTAZIE“ 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                                          </a:t>
            </a:r>
          </a:p>
          <a:p>
            <a:r>
              <a:rPr lang="cs-CZ" sz="1800" dirty="0"/>
              <a:t>                                           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0B895E5-CE4A-7EDF-B0BB-E7C4A3A7B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737" y="917436"/>
            <a:ext cx="2857977" cy="38106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8F8ABEF-78F9-6957-3DB0-071C35AC2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8399" y="3474402"/>
            <a:ext cx="2297907" cy="30638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EECA386-DC07-B7D5-376C-D4FB62114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8937" y="3328393"/>
            <a:ext cx="4706143" cy="35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62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>
            <a:extLst>
              <a:ext uri="{FF2B5EF4-FFF2-40B4-BE49-F238E27FC236}">
                <a16:creationId xmlns:a16="http://schemas.microsoft.com/office/drawing/2014/main" xmlns="" id="{A37EA7FB-0A66-9782-B2AF-7A0E38648D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1825" y="354279"/>
            <a:ext cx="2364332" cy="3152443"/>
          </a:xfr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7807A0D-838D-AB98-071C-F5EA584A5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xmlns="" id="{825F3C97-1B73-5364-F310-A7E16B34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CC"/>
                </a:solidFill>
              </a:rPr>
              <a:t>Nashledanou</a:t>
            </a:r>
            <a:r>
              <a:rPr lang="cs-CZ" dirty="0">
                <a:solidFill>
                  <a:srgbClr val="0000CC"/>
                </a:solidFill>
              </a:rPr>
              <a:t> …… </a:t>
            </a:r>
            <a:r>
              <a:rPr lang="cs-CZ" dirty="0" err="1">
                <a:solidFill>
                  <a:srgbClr val="FFC000"/>
                </a:solidFill>
              </a:rPr>
              <a:t>Vi</a:t>
            </a:r>
            <a:r>
              <a:rPr lang="cs-CZ" dirty="0">
                <a:solidFill>
                  <a:srgbClr val="FFC000"/>
                </a:solidFill>
              </a:rPr>
              <a:t> ses……  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CBC20E5C-3B25-B126-5614-7A1B58E33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932" y="1373179"/>
            <a:ext cx="2009298" cy="267906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E2F19D0-E82C-6A7D-FE69-C0A0DFB75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2698" y="1972945"/>
            <a:ext cx="2754630" cy="3672840"/>
          </a:xfrm>
          <a:prstGeom prst="rect">
            <a:avLst/>
          </a:prstGeom>
        </p:spPr>
      </p:pic>
      <p:sp>
        <p:nvSpPr>
          <p:cNvPr id="15" name="AutoShape 7" descr="Schleich Los 14781">
            <a:extLst>
              <a:ext uri="{FF2B5EF4-FFF2-40B4-BE49-F238E27FC236}">
                <a16:creationId xmlns:a16="http://schemas.microsoft.com/office/drawing/2014/main" xmlns="" id="{476D178D-D89C-E802-8596-78C7DD04F5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5" name="Picture 11" descr="Łoś Figurki Safari">
            <a:extLst>
              <a:ext uri="{FF2B5EF4-FFF2-40B4-BE49-F238E27FC236}">
                <a16:creationId xmlns:a16="http://schemas.microsoft.com/office/drawing/2014/main" xmlns="" id="{EAA3BE73-D2EF-9240-CE0B-E8CE2330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84" y="4566285"/>
            <a:ext cx="2159001" cy="215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9D1B0139-7CF8-C72C-2C10-F9E7E75864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4435" y="5868277"/>
            <a:ext cx="5356307" cy="857009"/>
          </a:xfrm>
          <a:prstGeom prst="rect">
            <a:avLst/>
          </a:prstGeom>
        </p:spPr>
      </p:pic>
      <p:pic>
        <p:nvPicPr>
          <p:cNvPr id="13" name="Picture 2" descr="Švédsko Mapa Země - Obrázek zdarma na Pixabay">
            <a:extLst>
              <a:ext uri="{FF2B5EF4-FFF2-40B4-BE49-F238E27FC236}">
                <a16:creationId xmlns:a16="http://schemas.microsoft.com/office/drawing/2014/main" xmlns="" id="{26A71280-42FB-DA17-A2A7-28E0CD5740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97" y="1253331"/>
            <a:ext cx="21756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49080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379</Words>
  <Application>Microsoft Office PowerPoint</Application>
  <PresentationFormat>Vlastní</PresentationFormat>
  <Paragraphs>40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Office</vt:lpstr>
      <vt:lpstr>Zahraniční stáž ŠVÉDSKO – Skillingaryd, okres Jönköping   1.6. – 4.6.2022  Denisa Sobotová Dita Balcarová</vt:lpstr>
      <vt:lpstr>ŠVÉDSKÝ ŠKOLSKÝ SYSTÉM</vt:lpstr>
      <vt:lpstr>Mateřská škola BULLERBYN</vt:lpstr>
      <vt:lpstr>VYUŽITÍ V PRAXI</vt:lpstr>
      <vt:lpstr>Nashledanou …… Vi ses……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   ŠVÉDSKO - Jönköping   1.6. – 4.6.2022  Denisa Sobotová Dita Balcarová</dc:title>
  <dc:creator>Dita</dc:creator>
  <cp:lastModifiedBy>Dita</cp:lastModifiedBy>
  <cp:revision>4</cp:revision>
  <dcterms:created xsi:type="dcterms:W3CDTF">2022-06-09T19:08:19Z</dcterms:created>
  <dcterms:modified xsi:type="dcterms:W3CDTF">2022-07-07T11:16:01Z</dcterms:modified>
</cp:coreProperties>
</file>