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1"/>
  </p:notesMasterIdLst>
  <p:sldIdLst>
    <p:sldId id="275" r:id="rId2"/>
    <p:sldId id="278" r:id="rId3"/>
    <p:sldId id="274" r:id="rId4"/>
    <p:sldId id="260" r:id="rId5"/>
    <p:sldId id="286" r:id="rId6"/>
    <p:sldId id="279" r:id="rId7"/>
    <p:sldId id="259" r:id="rId8"/>
    <p:sldId id="283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WgHT66PcGZwzaFNSQeJEw==" hashData="BQlSRWQMuCKuGA+aFh61XMBNd80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4451-B41E-45FF-8176-AFF2DC65FE9A}" type="datetimeFigureOut">
              <a:rPr lang="cs-CZ" smtClean="0"/>
              <a:pPr/>
              <a:t>02.11.2019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BD0E-FD1D-4207-8F80-1CFF29B5EE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537" y="1267485"/>
            <a:ext cx="9647975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536" y="201703"/>
            <a:ext cx="8252777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E97-FD50-431E-ABF9-A2B81F03D55C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7293" y="236416"/>
            <a:ext cx="1047068" cy="365125"/>
          </a:xfrm>
        </p:spPr>
        <p:txBody>
          <a:bodyPr/>
          <a:lstStyle>
            <a:lvl1pPr>
              <a:defRPr sz="1400"/>
            </a:lvl1pPr>
          </a:lstStyle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9956800" y="209550"/>
            <a:ext cx="876301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C84B-AFE2-4F10-945F-BCA7A0337154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AB2A-5A7B-41AE-A060-FDCBD1C0894C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838200"/>
            <a:ext cx="99568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7942-D82D-4C2E-AE1E-C952E0BBE373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484080"/>
            <a:ext cx="9652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B6CB-D977-438B-B3A7-A1ACCFD56CE0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45B-FD21-419F-B1C1-E5463E93256F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21536" y="841248"/>
            <a:ext cx="4974336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03136" y="841248"/>
            <a:ext cx="4974336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41248"/>
            <a:ext cx="49784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201" y="841248"/>
            <a:ext cx="4980356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F9BE-F84A-404A-B0DC-738A22D135AA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1536" y="1380744"/>
            <a:ext cx="4974336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03136" y="1380743"/>
            <a:ext cx="4974336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542-53A3-4BD6-8DB7-EB8F29511A7F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C674-2E0B-4DA7-872E-43D80B716974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1" y="395287"/>
            <a:ext cx="4011084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1" y="1557338"/>
            <a:ext cx="4011084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64008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5ACA71-00D2-4F4E-ADB3-1D8D3465D714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624754"/>
            <a:ext cx="73152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5300" y="381000"/>
            <a:ext cx="78232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029200"/>
            <a:ext cx="53848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3069-FC7E-4AF2-AEAB-4E6FAE2C2F0B}" type="datetime1">
              <a:rPr lang="cs-CZ" smtClean="0"/>
              <a:pPr/>
              <a:t>02.11.2019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38200"/>
            <a:ext cx="9956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9573" y="65532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5740401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271252" y="5715000"/>
            <a:ext cx="323849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60581" y="4783016"/>
            <a:ext cx="262596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30566E-8EF5-42E7-ABC1-117C1EFA2B37}" type="datetime1">
              <a:rPr lang="cs-CZ" smtClean="0"/>
              <a:pPr/>
              <a:t>02.11.2019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2073" y="313899"/>
            <a:ext cx="10317706" cy="3111688"/>
          </a:xfrm>
        </p:spPr>
        <p:txBody>
          <a:bodyPr anchor="ctr"/>
          <a:lstStyle/>
          <a:p>
            <a: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                                      </a:t>
            </a:r>
            <a:b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</a:br>
            <a: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</a:br>
            <a: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Stáž – SPOJENÉ KRÁLOVSTVÍ</a:t>
            </a:r>
            <a:b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</a:br>
            <a: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Londýn, Cambridge </a:t>
            </a:r>
            <a:b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</a:br>
            <a:r>
              <a:rPr lang="cs-CZ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23.2. - 27.2.2019</a:t>
            </a:r>
            <a:endParaRPr lang="cs-CZ" sz="360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89" y="3310367"/>
            <a:ext cx="6014255" cy="302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Skupina 5"/>
          <p:cNvGrpSpPr/>
          <p:nvPr/>
        </p:nvGrpSpPr>
        <p:grpSpPr>
          <a:xfrm>
            <a:off x="7689007" y="342804"/>
            <a:ext cx="3609975" cy="609600"/>
            <a:chOff x="8493248" y="29346"/>
            <a:chExt cx="3609975" cy="609600"/>
          </a:xfrm>
        </p:grpSpPr>
        <p:pic>
          <p:nvPicPr>
            <p:cNvPr id="8" name="Obrázek 7">
              <a:extLst>
                <a:ext uri="{FF2B5EF4-FFF2-40B4-BE49-F238E27FC236}">
                  <a16:creationId xmlns=""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=""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869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75" y="2053874"/>
            <a:ext cx="3807724" cy="218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dpis 1">
            <a:extLst>
              <a:ext uri="{FF2B5EF4-FFF2-40B4-BE49-F238E27FC236}">
                <a16:creationId xmlns="" xmlns:a16="http://schemas.microsoft.com/office/drawing/2014/main" id="{0842CFAF-8E26-4673-A553-6813483361DD}"/>
              </a:ext>
            </a:extLst>
          </p:cNvPr>
          <p:cNvSpPr txBox="1">
            <a:spLocks/>
          </p:cNvSpPr>
          <p:nvPr/>
        </p:nvSpPr>
        <p:spPr>
          <a:xfrm>
            <a:off x="2601520" y="22892"/>
            <a:ext cx="6469039" cy="1230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Základní informace o vzdělávání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="" xmlns:a16="http://schemas.microsoft.com/office/drawing/2014/main" id="{D81504FA-F892-479B-AB68-3EC8F6CE1635}"/>
              </a:ext>
            </a:extLst>
          </p:cNvPr>
          <p:cNvSpPr txBox="1">
            <a:spLocks/>
          </p:cNvSpPr>
          <p:nvPr/>
        </p:nvSpPr>
        <p:spPr>
          <a:xfrm>
            <a:off x="546883" y="1248658"/>
            <a:ext cx="10578316" cy="511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Velká </a:t>
            </a:r>
            <a:r>
              <a:rPr lang="cs-CZ" dirty="0"/>
              <a:t>Británie je známa svým kvalitním </a:t>
            </a:r>
            <a:r>
              <a:rPr lang="cs-CZ" dirty="0" smtClean="0"/>
              <a:t>školstvím, platí zde zásada, že je důležité udržovat různorodost systému, aby si  rodiče mohli vybrat typ zařízení, které vyhovuje jim i </a:t>
            </a:r>
            <a:r>
              <a:rPr lang="cs-CZ" dirty="0"/>
              <a:t>dětem. Předškolní péče není součástí školního </a:t>
            </a:r>
            <a:r>
              <a:rPr lang="cs-CZ" dirty="0" smtClean="0"/>
              <a:t>systému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b="1" dirty="0"/>
              <a:t>Pedagogové respektují u dětí rozdílné národnosti, jazyky i náboženství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Vzdělávání </a:t>
            </a:r>
            <a:r>
              <a:rPr lang="cs-CZ" dirty="0"/>
              <a:t>je povinné od 5 let, do 5 let je </a:t>
            </a:r>
            <a:r>
              <a:rPr lang="cs-CZ" dirty="0" smtClean="0"/>
              <a:t>nepovinné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/>
              <a:t>Děti do pěti let můžou zůstat doma, navštěvovat soukromé nebo státní </a:t>
            </a:r>
            <a:r>
              <a:rPr lang="cs-CZ" dirty="0" smtClean="0"/>
              <a:t>školky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r>
              <a:rPr lang="cs-CZ" dirty="0"/>
              <a:t> </a:t>
            </a:r>
            <a:r>
              <a:rPr lang="cs-CZ" dirty="0" smtClean="0"/>
              <a:t>        nebo </a:t>
            </a:r>
            <a:r>
              <a:rPr lang="cs-CZ" dirty="0"/>
              <a:t>neformální </a:t>
            </a:r>
            <a:r>
              <a:rPr lang="cs-CZ" dirty="0" smtClean="0"/>
              <a:t>skupiny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 smtClean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 smtClean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 smtClean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 smtClean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 smtClean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 smtClean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Ve třídách v Anglii je více učitelek než v ČR, každá učitelka má na starost přibližně 4 děti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Pedagog musí mít kvalifikaci, tzv. NVQ, která má 5 stupňů. Studium je zaměřené více na praktickou část a velmi často je absolvováno při výkonu zaměstnání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Provozní doba školek se liší, většinou jsou školky otevřené od 8 - 16 hod</a:t>
            </a:r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Ve školkách se nevaří, rodiče dávají svým dětem jídlo (sendviče, luštěniny, zeleninu, kuskus,..) do krabiček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3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F939F853-2F9E-438B-B718-3A863DDAAC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3" b="15203"/>
          <a:stretch>
            <a:fillRect/>
          </a:stretch>
        </p:blipFill>
        <p:spPr>
          <a:xfrm>
            <a:off x="7274258" y="1639967"/>
            <a:ext cx="3902162" cy="2167758"/>
          </a:xfrm>
          <a:effectLst>
            <a:outerShdw blurRad="254000" dist="1270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C8EF20-A804-4670-B1A6-0ACD2067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263" y="1651380"/>
            <a:ext cx="10604310" cy="483130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Školka se nachází v severní části Londýna v bohatší čtvrti </a:t>
            </a:r>
            <a:r>
              <a:rPr lang="cs-CZ" sz="1600" dirty="0" err="1" smtClean="0"/>
              <a:t>Hampstead</a:t>
            </a:r>
            <a:r>
              <a:rPr lang="cs-CZ" sz="1600" dirty="0" smtClean="0"/>
              <a:t> </a:t>
            </a:r>
            <a:r>
              <a:rPr lang="cs-CZ" sz="1600" dirty="0" err="1" smtClean="0"/>
              <a:t>Heath</a:t>
            </a:r>
            <a:endParaRPr lang="cs-CZ" sz="1600" dirty="0" smtClean="0"/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Školka je soukromá, založená v roce 2003, nachází se v prostorách kostela </a:t>
            </a:r>
          </a:p>
          <a:p>
            <a:pPr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</a:pPr>
            <a:r>
              <a:rPr lang="cs-CZ" sz="1600" dirty="0"/>
              <a:t>	</a:t>
            </a:r>
            <a:r>
              <a:rPr lang="cs-CZ" sz="1600" dirty="0" smtClean="0"/>
              <a:t>a v blízkosti rozsáhlého městského parku. </a:t>
            </a:r>
            <a:r>
              <a:rPr lang="cs-CZ" sz="1600" dirty="0"/>
              <a:t>Má vynikající hodnocení </a:t>
            </a:r>
            <a:endParaRPr lang="cs-CZ" sz="1600" dirty="0" smtClean="0"/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Zapsáno 40 dětí ve věku 2 ¼ - 5 let (docházka nepravidelná), 10 stálých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</a:pPr>
            <a:r>
              <a:rPr lang="cs-CZ" sz="1600" dirty="0"/>
              <a:t>	</a:t>
            </a:r>
            <a:r>
              <a:rPr lang="cs-CZ" sz="1600" dirty="0" smtClean="0"/>
              <a:t>pedagogů. Děti s OMJ  je 70% .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Školka má velkou, světlou halu. Každý den ji učitelky rozdělují </a:t>
            </a:r>
            <a:r>
              <a:rPr lang="cs-CZ" sz="1600" dirty="0"/>
              <a:t>na mnoho </a:t>
            </a:r>
            <a:endParaRPr lang="cs-CZ" sz="1600" dirty="0" smtClean="0"/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</a:pPr>
            <a:r>
              <a:rPr lang="cs-CZ" sz="1600" dirty="0"/>
              <a:t>	</a:t>
            </a:r>
            <a:r>
              <a:rPr lang="cs-CZ" sz="1600" dirty="0" smtClean="0"/>
              <a:t>zájmových koutků. Dále má menší místnost, kde probíhají lekce jógy, 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</a:pPr>
            <a:r>
              <a:rPr lang="cs-CZ" sz="1600" dirty="0"/>
              <a:t>	</a:t>
            </a:r>
            <a:r>
              <a:rPr lang="cs-CZ" sz="1600" dirty="0" smtClean="0"/>
              <a:t>výtvarné činnosti a popř. odpočinek dětí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Každá učitelka zodpovídá za 3 - 4 děti, u každého z nich si vede portfolio, kde zaznamenává vývoj dítěte včetně fotodokumentace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Učitelky pomáhají dětem fungovat ve skupinovém prostředí, respektovat se, hrát si, zkoumat, rozvíjet jemnou a hrubou motoriku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Všechny děti se seznamují s kulturou zemí ostatních dětí – slaví jejich tradiční svátky, zvou rodiče na besedy a s rodiči připravují jejich národní jídla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Pedagogové </a:t>
            </a:r>
            <a:r>
              <a:rPr lang="cs-CZ" sz="1600" dirty="0"/>
              <a:t>si při komunikaci s dětmi vypomáhají mezinárodní řečí „</a:t>
            </a:r>
            <a:r>
              <a:rPr lang="cs-CZ" sz="1600" dirty="0" err="1"/>
              <a:t>makaton</a:t>
            </a:r>
            <a:r>
              <a:rPr lang="cs-CZ" sz="1600" dirty="0"/>
              <a:t>“, který spočívá v </a:t>
            </a:r>
            <a:r>
              <a:rPr lang="cs-CZ" sz="1600" dirty="0" smtClean="0"/>
              <a:t>gestikulaci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4F35E-2EE2-4F09-9192-1A42160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0" y="0"/>
            <a:ext cx="9059636" cy="1634378"/>
          </a:xfrm>
        </p:spPr>
        <p:txBody>
          <a:bodyPr anchor="ctr">
            <a:no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25.2</a:t>
            </a:r>
            <a:r>
              <a:rPr lang="cs-CZ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- 26.2.2019</a:t>
            </a:r>
            <a:r>
              <a:rPr lang="cs-CZ" sz="4400" dirty="0">
                <a:latin typeface="Monotype Corsiva" panose="03010101010201010101" pitchFamily="66" charset="0"/>
              </a:rPr>
              <a:t/>
            </a:r>
            <a:br>
              <a:rPr lang="cs-CZ" sz="4400" dirty="0">
                <a:latin typeface="Monotype Corsiva" panose="03010101010201010101" pitchFamily="66" charset="0"/>
              </a:rPr>
            </a:br>
            <a:r>
              <a:rPr lang="cs-CZ" sz="40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Puss in </a:t>
            </a:r>
            <a:r>
              <a:rPr lang="cs-CZ" sz="4000" b="1" dirty="0" err="1">
                <a:solidFill>
                  <a:srgbClr val="0000CC"/>
                </a:solidFill>
                <a:latin typeface="Monotype Corsiva" panose="03010101010201010101" pitchFamily="66" charset="0"/>
              </a:rPr>
              <a:t>Boots</a:t>
            </a:r>
            <a:r>
              <a:rPr lang="cs-CZ" sz="40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cs-CZ" sz="4000" b="1" dirty="0" err="1" smtClean="0">
                <a:solidFill>
                  <a:srgbClr val="0000CC"/>
                </a:solidFill>
                <a:latin typeface="Monotype Corsiva" panose="03010101010201010101" pitchFamily="66" charset="0"/>
              </a:rPr>
              <a:t>Nursery</a:t>
            </a:r>
            <a:r>
              <a:rPr lang="cs-CZ" sz="40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, Londýn</a:t>
            </a:r>
            <a:endParaRPr lang="en-US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AFFE8E-E650-431F-BB3E-130389FE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3" y="0"/>
            <a:ext cx="9073130" cy="16192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27</a:t>
            </a:r>
            <a:r>
              <a:rPr lang="cs-CZ" sz="4400" b="1" kern="1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.2.2019</a:t>
            </a:r>
            <a:r>
              <a:rPr lang="cs-CZ" sz="4900" b="1" kern="1200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cs-CZ" sz="4900" b="1" kern="12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cs-CZ" sz="44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U</a:t>
            </a:r>
            <a:r>
              <a:rPr lang="cs-CZ" sz="4400" b="1" kern="1200" dirty="0">
                <a:solidFill>
                  <a:srgbClr val="0000CC"/>
                </a:solidFill>
                <a:latin typeface="Monotype Corsiva" panose="03010101010201010101" pitchFamily="66" charset="0"/>
              </a:rPr>
              <a:t>nder Fives </a:t>
            </a:r>
            <a:r>
              <a:rPr lang="cs-CZ" sz="4400" b="1" kern="1200" dirty="0" err="1">
                <a:solidFill>
                  <a:srgbClr val="0000CC"/>
                </a:solidFill>
                <a:latin typeface="Monotype Corsiva" panose="03010101010201010101" pitchFamily="66" charset="0"/>
              </a:rPr>
              <a:t>Roundabout</a:t>
            </a:r>
            <a:r>
              <a:rPr lang="cs-CZ" sz="4400" b="1" kern="1200" dirty="0"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cs-CZ" sz="4400" b="1" kern="1200" dirty="0" err="1" smtClean="0">
                <a:solidFill>
                  <a:srgbClr val="0000CC"/>
                </a:solidFill>
                <a:latin typeface="Monotype Corsiva" panose="03010101010201010101" pitchFamily="66" charset="0"/>
              </a:rPr>
              <a:t>Nursery</a:t>
            </a:r>
            <a:r>
              <a:rPr lang="cs-CZ" sz="4400" b="1" kern="12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, Cambridge</a:t>
            </a: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b="1" kern="12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5331" y="1669782"/>
            <a:ext cx="5484149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8000" defTabSz="288000">
              <a:buClr>
                <a:srgbClr val="0000CC"/>
              </a:buClr>
              <a:buFont typeface="Wingdings" panose="05000000000000000000" pitchFamily="2" charset="2"/>
              <a:buChar char="q"/>
            </a:pPr>
            <a:endParaRPr lang="cs-CZ" sz="1600" dirty="0" smtClean="0"/>
          </a:p>
          <a:p>
            <a:pPr marL="357188" indent="-358775" defTabSz="3556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Školka je neziskové předškolní zařízení na severu Cambridge od roku 2008, má ještě mateřské centrum</a:t>
            </a:r>
          </a:p>
          <a:p>
            <a:pPr marL="357188" indent="-358775" defTabSz="3556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Za vzdělání a zaměstnance odpovídá volený výbor dobrovolných rodičů </a:t>
            </a:r>
          </a:p>
          <a:p>
            <a:pPr marL="357188" indent="-358775" defTabSz="3556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Dřevostavba + rozlehlá zahrada s krásným venkovním vybavením na pozemku základní školy</a:t>
            </a:r>
          </a:p>
          <a:p>
            <a:pPr marL="357188" indent="-358775" defTabSz="3556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Má dvě třídy: Veverky (mladší děti) a Ježci (starší děti)</a:t>
            </a:r>
          </a:p>
          <a:p>
            <a:pPr marL="357188" indent="-358775" defTabSz="3556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Zapsaných 30 dětí, 5 učitelek + asistentky pedagoga ke konkrétním dětem. Děti s OMJ z Turecka, Thajska, Japonska, Španělska a Polska</a:t>
            </a:r>
          </a:p>
          <a:p>
            <a:pPr marL="357188" indent="-358775" defTabSz="3556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Učení probíhá prostřednictvím hry, činnosti organizované, dětem </a:t>
            </a:r>
            <a:r>
              <a:rPr lang="cs-CZ" sz="1600" dirty="0"/>
              <a:t>jsou v průběhu dne zadávány různorodé </a:t>
            </a:r>
            <a:r>
              <a:rPr lang="cs-CZ" sz="1600" dirty="0" smtClean="0"/>
              <a:t>úkoly</a:t>
            </a:r>
          </a:p>
        </p:txBody>
      </p:sp>
      <p:pic>
        <p:nvPicPr>
          <p:cNvPr id="2050" name="Picture 2" descr="D:\Iva\Pictures\Stáž - Anglie\20190227_124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7" y="3152943"/>
            <a:ext cx="4559812" cy="2564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307" y="0"/>
            <a:ext cx="10840872" cy="1828800"/>
          </a:xfrm>
          <a:noFill/>
          <a:ln>
            <a:noFill/>
          </a:ln>
        </p:spPr>
        <p:txBody>
          <a:bodyPr anchor="ctr"/>
          <a:lstStyle/>
          <a:p>
            <a:r>
              <a:rPr lang="en-US" sz="4000" dirty="0">
                <a:ln w="12700">
                  <a:noFill/>
                </a:ln>
                <a:solidFill>
                  <a:srgbClr val="0000CC"/>
                </a:solidFill>
                <a:effectLst/>
                <a:latin typeface="Monotype Corsiva" panose="03010101010201010101" pitchFamily="66" charset="0"/>
              </a:rPr>
              <a:t>Puss in Boots </a:t>
            </a:r>
            <a:r>
              <a:rPr lang="en-US" sz="4000" dirty="0" err="1">
                <a:ln w="12700">
                  <a:noFill/>
                </a:ln>
                <a:solidFill>
                  <a:srgbClr val="0000CC"/>
                </a:solidFill>
                <a:effectLst/>
                <a:latin typeface="Monotype Corsiva" panose="03010101010201010101" pitchFamily="66" charset="0"/>
              </a:rPr>
              <a:t>vLondýně</a:t>
            </a:r>
            <a:r>
              <a:rPr lang="en-US" sz="4000" dirty="0">
                <a:ln w="12700">
                  <a:noFill/>
                </a:ln>
                <a:solidFill>
                  <a:srgbClr val="0000CC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en-US" sz="4000" dirty="0">
                <a:ln w="12700">
                  <a:noFill/>
                </a:ln>
                <a:solidFill>
                  <a:srgbClr val="0000CC"/>
                </a:solidFill>
                <a:effectLst/>
                <a:latin typeface="Monotype Corsiva" panose="03010101010201010101" pitchFamily="66" charset="0"/>
              </a:rPr>
            </a:br>
            <a:r>
              <a:rPr lang="en-US" sz="4000" dirty="0">
                <a:ln w="12700">
                  <a:noFill/>
                </a:ln>
                <a:solidFill>
                  <a:srgbClr val="0000CC"/>
                </a:solidFill>
                <a:effectLst/>
                <a:latin typeface="Monotype Corsiva" panose="03010101010201010101" pitchFamily="66" charset="0"/>
              </a:rPr>
              <a:t>Under Fives Roundabouts v Cambridge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5516" y="1978925"/>
            <a:ext cx="4517409" cy="3930556"/>
          </a:xfrm>
        </p:spPr>
        <p:txBody>
          <a:bodyPr>
            <a:normAutofit fontScale="92500" lnSpcReduction="10000"/>
          </a:bodyPr>
          <a:lstStyle/>
          <a:p>
            <a:pPr marL="0" indent="0" algn="ctr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None/>
            </a:pPr>
            <a:r>
              <a:rPr lang="cs-CZ" sz="2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Na co se klade důraz</a:t>
            </a:r>
            <a:endParaRPr lang="cs-CZ" sz="2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Silný tým stálých kvalifikovaných pedagogů</a:t>
            </a:r>
            <a:r>
              <a:rPr lang="cs-CZ" sz="1700" dirty="0"/>
              <a:t>, </a:t>
            </a:r>
            <a:br>
              <a:rPr lang="cs-CZ" sz="1700" dirty="0"/>
            </a:br>
            <a:r>
              <a:rPr lang="cs-CZ" sz="1700" dirty="0"/>
              <a:t>s kvalifikací NVQ na úroveň 3 a 2</a:t>
            </a: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Sledování zájmů a vývoje každého dítěte (portfolia - podrobné  písemné nebo elektronické záznamy)</a:t>
            </a: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Respekt k jiným národům, náboženstvím, jazykům</a:t>
            </a: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Učení prostřednictvím hry</a:t>
            </a: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Poskytnutí stimulujícího, zábavného, výchovného </a:t>
            </a:r>
            <a:br>
              <a:rPr lang="cs-CZ" sz="1700" dirty="0"/>
            </a:br>
            <a:r>
              <a:rPr lang="cs-CZ" sz="1700" dirty="0"/>
              <a:t>a vzdělávacího prostředí všem dětem</a:t>
            </a: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Volný pohyb venku na zahradě a uvnitř během celého dne</a:t>
            </a:r>
          </a:p>
          <a:p>
            <a:pPr marL="358775" indent="-358775" defTabSz="360000">
              <a:lnSpc>
                <a:spcPct val="11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Na úzkou spolupráci s rodiči dětí 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" y="2306472"/>
            <a:ext cx="5458168" cy="343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14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va\Pictures\Stáž - Anglie\DSCN1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424" y="3657598"/>
            <a:ext cx="2582088" cy="230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C8EF20-A804-4670-B1A6-0ACD2067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261" y="736979"/>
            <a:ext cx="7683691" cy="5581932"/>
          </a:xfrm>
        </p:spPr>
        <p:txBody>
          <a:bodyPr>
            <a:normAutofit fontScale="25000" lnSpcReduction="20000"/>
          </a:bodyPr>
          <a:lstStyle/>
          <a:p>
            <a:endParaRPr lang="cs-CZ" sz="8000" dirty="0"/>
          </a:p>
          <a:p>
            <a:pPr algn="ctr" defTabSz="288000">
              <a:spcBef>
                <a:spcPts val="0"/>
              </a:spcBef>
              <a:buClr>
                <a:srgbClr val="0000CC"/>
              </a:buClr>
            </a:pPr>
            <a:r>
              <a:rPr lang="cs-CZ" sz="8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Metody a formy práce s dětmi s OMJ v obou navštívených školkách</a:t>
            </a:r>
          </a:p>
          <a:p>
            <a:pPr defTabSz="288000">
              <a:spcBef>
                <a:spcPts val="0"/>
              </a:spcBef>
              <a:buClr>
                <a:srgbClr val="0000CC"/>
              </a:buClr>
            </a:pPr>
            <a:endParaRPr lang="cs-CZ" sz="6400" b="1" dirty="0" smtClean="0"/>
          </a:p>
          <a:p>
            <a:pPr defTabSz="288000">
              <a:lnSpc>
                <a:spcPct val="120000"/>
              </a:lnSpc>
              <a:spcBef>
                <a:spcPts val="0"/>
              </a:spcBef>
              <a:buClr>
                <a:srgbClr val="0000CC"/>
              </a:buClr>
            </a:pPr>
            <a:r>
              <a:rPr lang="cs-CZ" sz="6400" dirty="0"/>
              <a:t>V</a:t>
            </a:r>
            <a:r>
              <a:rPr lang="cs-CZ" sz="6400" dirty="0" smtClean="0"/>
              <a:t>ětší počet pedagogů na třídě, umožňuje </a:t>
            </a:r>
            <a:r>
              <a:rPr lang="cs-CZ" sz="6400" b="1" dirty="0" smtClean="0"/>
              <a:t>i</a:t>
            </a:r>
            <a:r>
              <a:rPr lang="cs-CZ" sz="6400" dirty="0" smtClean="0"/>
              <a:t>ndividuální</a:t>
            </a:r>
            <a:r>
              <a:rPr lang="cs-CZ" sz="6400" b="1" dirty="0" smtClean="0"/>
              <a:t> </a:t>
            </a:r>
            <a:r>
              <a:rPr lang="cs-CZ" sz="6400" dirty="0" smtClean="0"/>
              <a:t>přístup k dětem s OMJ:</a:t>
            </a:r>
          </a:p>
          <a:p>
            <a:pPr marL="355600" lvl="1" indent="-355600" defTabSz="288000">
              <a:lnSpc>
                <a:spcPct val="120000"/>
              </a:lnSpc>
              <a:spcBef>
                <a:spcPts val="0"/>
              </a:spcBef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/>
              <a:t>P</a:t>
            </a:r>
            <a:r>
              <a:rPr lang="cs-CZ" sz="6400" dirty="0" smtClean="0"/>
              <a:t>okud dítě nezná pojmenování stavebnice</a:t>
            </a:r>
            <a:r>
              <a:rPr lang="cs-CZ" sz="6400" dirty="0"/>
              <a:t>, usnadní mu </a:t>
            </a:r>
            <a:r>
              <a:rPr lang="cs-CZ" sz="6400" dirty="0" smtClean="0"/>
              <a:t>výběr hračky obrázky na jednotlivých boxech</a:t>
            </a:r>
          </a:p>
          <a:p>
            <a:pPr marL="355600" lvl="1" indent="-355600" defTabSz="288000">
              <a:lnSpc>
                <a:spcPct val="120000"/>
              </a:lnSpc>
              <a:spcBef>
                <a:spcPts val="0"/>
              </a:spcBef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Při práci s dětmi využívají pedagogové bohatý obrazový materiál rozmístěný po prostoru třídy k pochopení souvislostí a k dorozumívání např. postup při mytí rukou, číslice, kolik je dětí ve třídě</a:t>
            </a:r>
          </a:p>
          <a:p>
            <a:pPr marL="355600" lvl="1" indent="-355600" defTabSz="288000">
              <a:lnSpc>
                <a:spcPct val="120000"/>
              </a:lnSpc>
              <a:spcBef>
                <a:spcPts val="0"/>
              </a:spcBef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Pedagogové </a:t>
            </a:r>
            <a:r>
              <a:rPr lang="cs-CZ" sz="6400" dirty="0"/>
              <a:t>si při komunikaci s dětmi vypomáhají mezinárodní řečí „</a:t>
            </a:r>
            <a:r>
              <a:rPr lang="cs-CZ" sz="6400" dirty="0" err="1" smtClean="0"/>
              <a:t>makaton</a:t>
            </a:r>
            <a:r>
              <a:rPr lang="cs-CZ" sz="6400" dirty="0" smtClean="0"/>
              <a:t>“ – nonverbální komunikace, ustálené gestikulační pohyby, ale používají i základní slova </a:t>
            </a:r>
            <a:br>
              <a:rPr lang="cs-CZ" sz="6400" dirty="0" smtClean="0"/>
            </a:br>
            <a:r>
              <a:rPr lang="cs-CZ" sz="6400" dirty="0" smtClean="0"/>
              <a:t>v jejich jazyce</a:t>
            </a:r>
          </a:p>
          <a:p>
            <a:pPr marL="355600" lvl="1" indent="-355600" defTabSz="288000">
              <a:lnSpc>
                <a:spcPct val="120000"/>
              </a:lnSpc>
              <a:spcBef>
                <a:spcPts val="0"/>
              </a:spcBef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Děti </a:t>
            </a:r>
            <a:r>
              <a:rPr lang="cs-CZ" sz="6400" dirty="0"/>
              <a:t>mají ustálena pravidla: např. půjčování si hraček na dobu </a:t>
            </a:r>
            <a:r>
              <a:rPr lang="cs-CZ" sz="6400" dirty="0" smtClean="0"/>
              <a:t>podle </a:t>
            </a:r>
            <a:r>
              <a:rPr lang="cs-CZ" sz="6400" dirty="0"/>
              <a:t>přesýpacích hodin, </a:t>
            </a:r>
            <a:r>
              <a:rPr lang="cs-CZ" sz="6400" dirty="0" smtClean="0"/>
              <a:t>volné přecházení během dne ze třídy na zahradu vyznačuje zelený </a:t>
            </a:r>
            <a:r>
              <a:rPr lang="cs-CZ" sz="6400" dirty="0"/>
              <a:t>a </a:t>
            </a:r>
            <a:r>
              <a:rPr lang="cs-CZ" sz="6400" dirty="0" smtClean="0"/>
              <a:t>červený kruh</a:t>
            </a:r>
          </a:p>
          <a:p>
            <a:pPr marL="355600" indent="-355600" defTabSz="355600">
              <a:lnSpc>
                <a:spcPct val="120000"/>
              </a:lnSpc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Učitelky si vedou záznamy o </a:t>
            </a:r>
            <a:r>
              <a:rPr lang="cs-CZ" sz="6400" dirty="0"/>
              <a:t>ř</a:t>
            </a:r>
            <a:r>
              <a:rPr lang="cs-CZ" sz="6400" dirty="0" smtClean="0"/>
              <a:t>ečovém projevu dětí, zapisují si slovo od slova a sledují vývoj jejich řeči</a:t>
            </a:r>
          </a:p>
          <a:p>
            <a:pPr marL="355600" indent="-355600" defTabSz="355600">
              <a:lnSpc>
                <a:spcPct val="120000"/>
              </a:lnSpc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Učitelky si vedou podrobnou diagnostiku, kterou zaznamenávají na tablety nebo do archů, přikládají i fotografie</a:t>
            </a:r>
          </a:p>
          <a:p>
            <a:pPr marL="355600" indent="-355600" defTabSz="355600">
              <a:lnSpc>
                <a:spcPct val="120000"/>
              </a:lnSpc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Děti si ve školce půjčují domů knížky v angličtině i ve své mateřštině</a:t>
            </a:r>
          </a:p>
          <a:p>
            <a:pPr marL="355600" lvl="1" indent="-355600" defTabSz="288000">
              <a:lnSpc>
                <a:spcPct val="120000"/>
              </a:lnSpc>
              <a:spcBef>
                <a:spcPts val="0"/>
              </a:spcBef>
              <a:buClr>
                <a:srgbClr val="0000CC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6400" dirty="0" smtClean="0"/>
              <a:t>Všechny </a:t>
            </a:r>
            <a:r>
              <a:rPr lang="cs-CZ" sz="6400" dirty="0"/>
              <a:t>děti se seznamují s kulturou zemí </a:t>
            </a:r>
            <a:r>
              <a:rPr lang="cs-CZ" sz="6400" dirty="0" smtClean="0"/>
              <a:t>dětí  s OMJ – </a:t>
            </a:r>
            <a:r>
              <a:rPr lang="cs-CZ" sz="6400" dirty="0"/>
              <a:t>slaví jejich tradiční svátky, zvou rodiče na besedy a s rodiči připravují jejich národní </a:t>
            </a:r>
            <a:r>
              <a:rPr lang="cs-CZ" sz="6400" dirty="0" smtClean="0"/>
              <a:t>jídla</a:t>
            </a:r>
          </a:p>
        </p:txBody>
      </p:sp>
      <p:pic>
        <p:nvPicPr>
          <p:cNvPr id="6" name="Picture 2" descr="D:\Iva\Pictures\Stáž - Anglie\20190227_094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424" y="1012768"/>
            <a:ext cx="2582088" cy="230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FE1F7214-50C0-4DEF-B4DE-212FA3E1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263" y="1624085"/>
            <a:ext cx="6523630" cy="462659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Spolupráce s rodinou dětí s </a:t>
            </a:r>
            <a:r>
              <a:rPr lang="cs-CZ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OMJ v obou mateřských školkách</a:t>
            </a:r>
          </a:p>
          <a:p>
            <a:pPr marL="355600" indent="-35560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600" dirty="0" smtClean="0"/>
              <a:t>Rodiče dochází do Mateřského centra, které jim pomáhá začlenit se do společnosti a připravit jejich dítě na vstup do mateřské školy</a:t>
            </a:r>
          </a:p>
          <a:p>
            <a:pPr marL="355600" indent="-35560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600" dirty="0" smtClean="0"/>
              <a:t>Účastní se s dítětem adaptačního programu ve školce</a:t>
            </a:r>
          </a:p>
          <a:p>
            <a:pPr marL="355600" indent="-35560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600" dirty="0" smtClean="0"/>
              <a:t>Rodiče dětí jsou zváni do školky na besedy o jejich zemi, připravují své tradiční jídla</a:t>
            </a:r>
          </a:p>
          <a:p>
            <a:pPr marL="355600" indent="-35560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cs-CZ" sz="1600" dirty="0" smtClean="0"/>
              <a:t>Zúčastní se odpoledních mítinků ve školce, kde se dozví informace o svém dítěti, mají možnost nahlédnout do portfolia svého dítěte, popř. se připojit na server s databází o svém dítěti</a:t>
            </a:r>
            <a:endParaRPr lang="en-US" sz="1600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6FABB1AC-8E73-41B7-BE82-B841363E0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908" y="1618308"/>
            <a:ext cx="3385003" cy="3450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1651378"/>
            <a:ext cx="10590662" cy="478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B8C3A0-8415-498C-B908-EED99A7B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57" y="0"/>
            <a:ext cx="9060959" cy="15967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/>
            </a:r>
            <a:br>
              <a:rPr lang="cs-CZ" sz="4400" b="1" dirty="0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r>
              <a:rPr lang="cs-CZ" sz="44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Z</a:t>
            </a:r>
            <a:r>
              <a:rPr lang="cs-CZ" sz="44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ajímavost v </a:t>
            </a:r>
            <a:r>
              <a:rPr lang="cs-CZ" sz="4000" dirty="0" err="1" smtClean="0">
                <a:solidFill>
                  <a:srgbClr val="0000CC"/>
                </a:solidFill>
                <a:latin typeface="Monotype Corsiva" panose="03010101010201010101" pitchFamily="66" charset="0"/>
              </a:rPr>
              <a:t>Puss</a:t>
            </a:r>
            <a:r>
              <a:rPr lang="cs-CZ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cs-CZ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in </a:t>
            </a:r>
            <a:r>
              <a:rPr lang="cs-CZ" sz="4000" dirty="0" err="1">
                <a:solidFill>
                  <a:srgbClr val="0000CC"/>
                </a:solidFill>
                <a:latin typeface="Monotype Corsiva" panose="03010101010201010101" pitchFamily="66" charset="0"/>
              </a:rPr>
              <a:t>Boots</a:t>
            </a:r>
            <a:r>
              <a:rPr lang="cs-CZ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cs-CZ" sz="4000" dirty="0" err="1" smtClean="0">
                <a:solidFill>
                  <a:srgbClr val="0000CC"/>
                </a:solidFill>
                <a:latin typeface="Monotype Corsiva" panose="03010101010201010101" pitchFamily="66" charset="0"/>
              </a:rPr>
              <a:t>Nursery</a:t>
            </a:r>
            <a:r>
              <a:rPr lang="cs-CZ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cs-CZ" sz="4000" dirty="0" err="1" smtClean="0">
                <a:solidFill>
                  <a:srgbClr val="0000CC"/>
                </a:solidFill>
                <a:latin typeface="Monotype Corsiva" panose="03010101010201010101" pitchFamily="66" charset="0"/>
              </a:rPr>
              <a:t>vLondýně</a:t>
            </a:r>
            <a:r>
              <a:rPr lang="cs-CZ" sz="4400" dirty="0">
                <a:solidFill>
                  <a:srgbClr val="0000CC"/>
                </a:solidFill>
                <a:latin typeface="Monotype Corsiva" panose="03010101010201010101" pitchFamily="66" charset="0"/>
              </a:rPr>
              <a:t/>
            </a:r>
            <a:br>
              <a:rPr lang="cs-CZ" sz="4400" dirty="0">
                <a:solidFill>
                  <a:srgbClr val="0000CC"/>
                </a:solidFill>
                <a:latin typeface="Monotype Corsiva" panose="03010101010201010101" pitchFamily="66" charset="0"/>
              </a:rPr>
            </a:br>
            <a:endParaRPr lang="en-US" sz="4400" b="1" kern="12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2262" y="1651377"/>
            <a:ext cx="3330053" cy="4788373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0" lvl="1" defTabSz="360000">
              <a:lnSpc>
                <a:spcPct val="120000"/>
              </a:lnSpc>
              <a:buClr>
                <a:srgbClr val="0000CC"/>
              </a:buClr>
              <a:buSzPct val="80000"/>
            </a:pPr>
            <a:endParaRPr lang="cs-CZ" sz="1600" u="sng" dirty="0" smtClean="0"/>
          </a:p>
          <a:p>
            <a:pPr marL="0" lvl="1" defTabSz="360000">
              <a:lnSpc>
                <a:spcPct val="120000"/>
              </a:lnSpc>
              <a:buClr>
                <a:srgbClr val="0000CC"/>
              </a:buClr>
              <a:buSzPct val="80000"/>
            </a:pPr>
            <a:r>
              <a:rPr lang="cs-CZ" sz="24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Nejvíce a nejraději se děti s OMJ  učí při praktických činnostech</a:t>
            </a:r>
            <a:r>
              <a:rPr lang="cs-CZ" sz="24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cs-CZ" sz="24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a hrou</a:t>
            </a:r>
            <a:endParaRPr lang="cs-CZ" sz="2400" b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355600" lvl="1" indent="-3600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endParaRPr lang="cs-CZ" sz="1700" dirty="0"/>
          </a:p>
          <a:p>
            <a:pPr marL="355600" lvl="1" indent="-3600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endParaRPr lang="cs-CZ" sz="1700" dirty="0" smtClean="0"/>
          </a:p>
          <a:p>
            <a:pPr marL="355600" lvl="1" indent="-3600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endParaRPr lang="cs-CZ" sz="1700" dirty="0"/>
          </a:p>
          <a:p>
            <a:pPr marL="355600" lvl="1" indent="-3600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endParaRPr lang="cs-CZ" sz="1700" dirty="0" smtClean="0"/>
          </a:p>
          <a:p>
            <a:pPr marL="355600" lvl="1" indent="-3600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endParaRPr lang="cs-CZ" sz="1700" dirty="0"/>
          </a:p>
          <a:p>
            <a:pPr marL="355600" lvl="1" indent="-3600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endParaRPr lang="cs-CZ" sz="1700" dirty="0" smtClean="0"/>
          </a:p>
          <a:p>
            <a:pPr marL="355600" lvl="1" indent="-355600" defTabSz="360000">
              <a:lnSpc>
                <a:spcPct val="120000"/>
              </a:lnSpc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100" dirty="0" smtClean="0"/>
              <a:t>rodiče </a:t>
            </a:r>
            <a:r>
              <a:rPr lang="cs-CZ" sz="2100" dirty="0"/>
              <a:t>jsou </a:t>
            </a:r>
            <a:r>
              <a:rPr lang="cs-CZ" sz="2100" dirty="0" smtClean="0"/>
              <a:t>informováni, </a:t>
            </a:r>
          </a:p>
          <a:p>
            <a:pPr marL="355600" lvl="1" defTabSz="360000">
              <a:lnSpc>
                <a:spcPct val="120000"/>
              </a:lnSpc>
              <a:buClr>
                <a:srgbClr val="0000CC"/>
              </a:buClr>
              <a:buSzPct val="80000"/>
            </a:pPr>
            <a:r>
              <a:rPr lang="cs-CZ" sz="2100" dirty="0"/>
              <a:t>	</a:t>
            </a:r>
            <a:r>
              <a:rPr lang="cs-CZ" sz="2100" dirty="0" smtClean="0"/>
              <a:t>že dítě </a:t>
            </a:r>
            <a:r>
              <a:rPr lang="cs-CZ" sz="2100" dirty="0"/>
              <a:t>může mít skvrny </a:t>
            </a:r>
            <a:r>
              <a:rPr lang="cs-CZ" sz="2100" dirty="0" smtClean="0"/>
              <a:t>na oblečení</a:t>
            </a:r>
            <a:r>
              <a:rPr lang="cs-CZ" sz="2100" dirty="0"/>
              <a:t>, protože: </a:t>
            </a:r>
            <a:endParaRPr lang="cs-CZ" sz="2100" dirty="0" smtClean="0"/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 smtClean="0"/>
              <a:t>se </a:t>
            </a:r>
            <a:r>
              <a:rPr lang="cs-CZ" sz="2100" dirty="0"/>
              <a:t>učí </a:t>
            </a:r>
            <a:r>
              <a:rPr lang="cs-CZ" sz="2100" dirty="0" smtClean="0"/>
              <a:t>jíst</a:t>
            </a:r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 smtClean="0"/>
              <a:t>hraje </a:t>
            </a:r>
            <a:r>
              <a:rPr lang="cs-CZ" sz="2100" dirty="0"/>
              <a:t>si </a:t>
            </a:r>
            <a:r>
              <a:rPr lang="cs-CZ" sz="2100" dirty="0" smtClean="0"/>
              <a:t>venku</a:t>
            </a:r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/>
              <a:t>h</a:t>
            </a:r>
            <a:r>
              <a:rPr lang="cs-CZ" sz="2100" dirty="0" smtClean="0"/>
              <a:t>raje si s blátem</a:t>
            </a:r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/>
              <a:t>č</a:t>
            </a:r>
            <a:r>
              <a:rPr lang="cs-CZ" sz="2100" dirty="0" smtClean="0"/>
              <a:t>márá</a:t>
            </a:r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 smtClean="0"/>
              <a:t>hraje </a:t>
            </a:r>
            <a:r>
              <a:rPr lang="cs-CZ" sz="2100" dirty="0"/>
              <a:t>si s </a:t>
            </a:r>
            <a:r>
              <a:rPr lang="cs-CZ" sz="2100" dirty="0" smtClean="0"/>
              <a:t>barvou</a:t>
            </a:r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 smtClean="0"/>
              <a:t>dělá </a:t>
            </a:r>
            <a:r>
              <a:rPr lang="cs-CZ" sz="2100" dirty="0"/>
              <a:t>pokusy s </a:t>
            </a:r>
            <a:r>
              <a:rPr lang="cs-CZ" sz="2100" dirty="0" smtClean="0"/>
              <a:t>vodou</a:t>
            </a:r>
          </a:p>
          <a:p>
            <a:pPr marL="627063" lvl="1" indent="-271463" defTabSz="360000">
              <a:lnSpc>
                <a:spcPct val="120000"/>
              </a:lnSpc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100" dirty="0" smtClean="0"/>
              <a:t>učí </a:t>
            </a:r>
            <a:r>
              <a:rPr lang="cs-CZ" sz="2100" dirty="0"/>
              <a:t>se stříhat </a:t>
            </a:r>
            <a:r>
              <a:rPr lang="cs-CZ" sz="2100" dirty="0" smtClean="0"/>
              <a:t>nůžkami</a:t>
            </a:r>
          </a:p>
          <a:p>
            <a:pPr indent="-360000" defTabSz="360000">
              <a:lnSpc>
                <a:spcPct val="120000"/>
              </a:lnSpc>
            </a:pPr>
            <a:r>
              <a:rPr lang="cs-CZ" sz="1400" dirty="0" smtClean="0"/>
              <a:t>            </a:t>
            </a:r>
          </a:p>
          <a:p>
            <a:pPr marL="285750" indent="-360000" defTabSz="3600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360000" defTabSz="3600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287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244220" y="4039737"/>
            <a:ext cx="9376012" cy="122829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endParaRPr lang="cs-CZ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811837" y="5583545"/>
            <a:ext cx="3609975" cy="609600"/>
            <a:chOff x="8493248" y="29346"/>
            <a:chExt cx="3609975" cy="609600"/>
          </a:xfrm>
        </p:grpSpPr>
        <p:pic>
          <p:nvPicPr>
            <p:cNvPr id="7" name="Obrázek 6">
              <a:extLst>
                <a:ext uri="{FF2B5EF4-FFF2-40B4-BE49-F238E27FC236}">
                  <a16:creationId xmlns=""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=""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  <p:sp>
        <p:nvSpPr>
          <p:cNvPr id="10" name="Obdélník 9"/>
          <p:cNvSpPr/>
          <p:nvPr/>
        </p:nvSpPr>
        <p:spPr>
          <a:xfrm>
            <a:off x="1105468" y="955049"/>
            <a:ext cx="64417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Využití poznatků ze stáže:</a:t>
            </a:r>
          </a:p>
          <a:p>
            <a:endParaRPr lang="cs-CZ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1600" dirty="0" smtClean="0"/>
              <a:t>Byla </a:t>
            </a:r>
            <a:r>
              <a:rPr lang="cs-CZ" sz="1600" dirty="0"/>
              <a:t>by </a:t>
            </a:r>
            <a:r>
              <a:rPr lang="cs-CZ" sz="1600" dirty="0" smtClean="0"/>
              <a:t>potřeba ve třídě více </a:t>
            </a:r>
            <a:r>
              <a:rPr lang="cs-CZ" sz="1600" dirty="0"/>
              <a:t>pedagogů, aby se učitelky mohly dětem </a:t>
            </a:r>
            <a:r>
              <a:rPr lang="cs-CZ" sz="1600" dirty="0" smtClean="0"/>
              <a:t>s OMJ více </a:t>
            </a:r>
            <a:r>
              <a:rPr lang="cs-CZ" sz="1600" dirty="0"/>
              <a:t>individuálně </a:t>
            </a:r>
            <a:r>
              <a:rPr lang="cs-CZ" sz="1600" dirty="0" smtClean="0"/>
              <a:t>věnovat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1600" dirty="0" smtClean="0"/>
              <a:t>Asistenta pedagoga pro děti s OMJ </a:t>
            </a:r>
            <a:r>
              <a:rPr lang="cs-CZ" sz="1600" dirty="0"/>
              <a:t>s odbornějšími </a:t>
            </a:r>
            <a:r>
              <a:rPr lang="cs-CZ" sz="1600" dirty="0" smtClean="0"/>
              <a:t>znalostmi</a:t>
            </a:r>
            <a:endParaRPr lang="cs-CZ" sz="1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1600" dirty="0"/>
              <a:t>Více </a:t>
            </a:r>
            <a:r>
              <a:rPr lang="cs-CZ" sz="1600" dirty="0" smtClean="0"/>
              <a:t>zapojit rodiče dětí s OMJ do </a:t>
            </a:r>
            <a:r>
              <a:rPr lang="cs-CZ" sz="1600" dirty="0"/>
              <a:t>spolupráce </a:t>
            </a:r>
            <a:r>
              <a:rPr lang="cs-CZ" sz="1600" dirty="0" smtClean="0"/>
              <a:t>a poznávat tak jejich kulturu </a:t>
            </a:r>
            <a:r>
              <a:rPr lang="cs-CZ" sz="1600" dirty="0"/>
              <a:t>a </a:t>
            </a:r>
            <a:r>
              <a:rPr lang="cs-CZ" sz="1600" dirty="0" smtClean="0"/>
              <a:t>tradice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cs-CZ" sz="1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1600" dirty="0"/>
              <a:t>V současné době </a:t>
            </a:r>
            <a:r>
              <a:rPr lang="cs-CZ" sz="1600" dirty="0" smtClean="0"/>
              <a:t>již pracují učitelky s dětmi s OMJ </a:t>
            </a:r>
            <a:r>
              <a:rPr lang="cs-CZ" sz="1600" dirty="0"/>
              <a:t>v naší mateřské škole v kroužku českého jazyka v odpoledních </a:t>
            </a:r>
            <a:r>
              <a:rPr lang="cs-CZ" sz="1600" dirty="0" smtClean="0"/>
              <a:t>hodinách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116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742950" indent="-285750">
          <a:buSzPct val="80000"/>
          <a:buFont typeface="Courier New" panose="02070309020205020404" pitchFamily="49" charset="0"/>
          <a:buChar char="o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TM01859868[[fn=Teplo]]</Template>
  <TotalTime>4603</TotalTime>
  <Words>549</Words>
  <Application>Microsoft Office PowerPoint</Application>
  <PresentationFormat>Vlastní</PresentationFormat>
  <Paragraphs>100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Thermal</vt:lpstr>
      <vt:lpstr>                                        Stáž – SPOJENÉ KRÁLOVSTVÍ Londýn, Cambridge  23.2. - 27.2.2019</vt:lpstr>
      <vt:lpstr>Prezentace aplikace PowerPoint</vt:lpstr>
      <vt:lpstr>25.2. - 26.2.2019 Puss in Boots Nursery, Londýn</vt:lpstr>
      <vt:lpstr>27.2.2019 Under Fives Roundabout Nursery, Cambridge </vt:lpstr>
      <vt:lpstr>Puss in Boots vLondýně Under Fives Roundabouts v Cambridge</vt:lpstr>
      <vt:lpstr>Prezentace aplikace PowerPoint</vt:lpstr>
      <vt:lpstr>Prezentace aplikace PowerPoint</vt:lpstr>
      <vt:lpstr> Zajímavost v Puss in Boots Nursery vLondýně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Stáže Švédsko Skillingaryd</dc:title>
  <cp:lastModifiedBy>Ivana Lehovcová</cp:lastModifiedBy>
  <cp:revision>281</cp:revision>
  <dcterms:created xsi:type="dcterms:W3CDTF">2018-10-13T17:16:37Z</dcterms:created>
  <dcterms:modified xsi:type="dcterms:W3CDTF">2019-11-02T10:49:29Z</dcterms:modified>
</cp:coreProperties>
</file>